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23"/>
  </p:notesMasterIdLst>
  <p:sldIdLst>
    <p:sldId id="259" r:id="rId2"/>
    <p:sldId id="263" r:id="rId3"/>
    <p:sldId id="256" r:id="rId4"/>
    <p:sldId id="258" r:id="rId5"/>
    <p:sldId id="262" r:id="rId6"/>
    <p:sldId id="260" r:id="rId7"/>
    <p:sldId id="264" r:id="rId8"/>
    <p:sldId id="268" r:id="rId9"/>
    <p:sldId id="261" r:id="rId10"/>
    <p:sldId id="257" r:id="rId11"/>
    <p:sldId id="270" r:id="rId12"/>
    <p:sldId id="265" r:id="rId13"/>
    <p:sldId id="266" r:id="rId14"/>
    <p:sldId id="269" r:id="rId15"/>
    <p:sldId id="267" r:id="rId16"/>
    <p:sldId id="271" r:id="rId17"/>
    <p:sldId id="272" r:id="rId18"/>
    <p:sldId id="274" r:id="rId19"/>
    <p:sldId id="275" r:id="rId20"/>
    <p:sldId id="273" r:id="rId21"/>
    <p:sldId id="276" r:id="rId22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F3C84F"/>
    <a:srgbClr val="C9ECF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10" autoAdjust="0"/>
    <p:restoredTop sz="94660"/>
  </p:normalViewPr>
  <p:slideViewPr>
    <p:cSldViewPr>
      <p:cViewPr varScale="1">
        <p:scale>
          <a:sx n="85" d="100"/>
          <a:sy n="85" d="100"/>
        </p:scale>
        <p:origin x="-322" y="-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4" Type="http://schemas.openxmlformats.org/officeDocument/2006/relationships/image" Target="../media/image3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Relationship Id="rId5" Type="http://schemas.openxmlformats.org/officeDocument/2006/relationships/image" Target="../media/image72.wmf"/><Relationship Id="rId4" Type="http://schemas.openxmlformats.org/officeDocument/2006/relationships/image" Target="../media/image71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85.wmf"/><Relationship Id="rId3" Type="http://schemas.openxmlformats.org/officeDocument/2006/relationships/image" Target="../media/image76.wmf"/><Relationship Id="rId7" Type="http://schemas.openxmlformats.org/officeDocument/2006/relationships/image" Target="../media/image80.wmf"/><Relationship Id="rId12" Type="http://schemas.openxmlformats.org/officeDocument/2006/relationships/image" Target="../media/image72.wmf"/><Relationship Id="rId2" Type="http://schemas.openxmlformats.org/officeDocument/2006/relationships/image" Target="../media/image75.wmf"/><Relationship Id="rId1" Type="http://schemas.openxmlformats.org/officeDocument/2006/relationships/image" Target="../media/image74.wmf"/><Relationship Id="rId6" Type="http://schemas.openxmlformats.org/officeDocument/2006/relationships/image" Target="../media/image79.wmf"/><Relationship Id="rId11" Type="http://schemas.openxmlformats.org/officeDocument/2006/relationships/image" Target="../media/image84.wmf"/><Relationship Id="rId5" Type="http://schemas.openxmlformats.org/officeDocument/2006/relationships/image" Target="../media/image78.wmf"/><Relationship Id="rId10" Type="http://schemas.openxmlformats.org/officeDocument/2006/relationships/image" Target="../media/image83.wmf"/><Relationship Id="rId4" Type="http://schemas.openxmlformats.org/officeDocument/2006/relationships/image" Target="../media/image77.wmf"/><Relationship Id="rId9" Type="http://schemas.openxmlformats.org/officeDocument/2006/relationships/image" Target="../media/image82.wmf"/><Relationship Id="rId14" Type="http://schemas.openxmlformats.org/officeDocument/2006/relationships/image" Target="../media/image8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DB7D8A-4CE5-4022-B738-40C53649EED7}" type="datetimeFigureOut">
              <a:rPr lang="en-US" smtClean="0"/>
              <a:pPr/>
              <a:t>9/1/2017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C1A913-85A9-4F89-AEF1-38B99C1CD45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9.png"/><Relationship Id="rId5" Type="http://schemas.openxmlformats.org/officeDocument/2006/relationships/oleObject" Target="../embeddings/oleObject7.bin"/><Relationship Id="rId4" Type="http://schemas.openxmlformats.org/officeDocument/2006/relationships/oleObject" Target="../embeddings/oleObject6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8.png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3.png"/><Relationship Id="rId5" Type="http://schemas.openxmlformats.org/officeDocument/2006/relationships/oleObject" Target="../embeddings/oleObject8.bin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5" Type="http://schemas.openxmlformats.org/officeDocument/2006/relationships/oleObject" Target="../embeddings/oleObject9.bin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8.png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2.bin"/><Relationship Id="rId5" Type="http://schemas.openxmlformats.org/officeDocument/2006/relationships/oleObject" Target="../embeddings/oleObject11.bin"/><Relationship Id="rId4" Type="http://schemas.openxmlformats.org/officeDocument/2006/relationships/image" Target="../media/image73.png"/><Relationship Id="rId9" Type="http://schemas.openxmlformats.org/officeDocument/2006/relationships/oleObject" Target="../embeddings/oleObject15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13" Type="http://schemas.openxmlformats.org/officeDocument/2006/relationships/oleObject" Target="../embeddings/oleObject25.bin"/><Relationship Id="rId3" Type="http://schemas.openxmlformats.org/officeDocument/2006/relationships/image" Target="../media/image8.png"/><Relationship Id="rId7" Type="http://schemas.openxmlformats.org/officeDocument/2006/relationships/oleObject" Target="../embeddings/oleObject19.bin"/><Relationship Id="rId12" Type="http://schemas.openxmlformats.org/officeDocument/2006/relationships/oleObject" Target="../embeddings/oleObject24.bin"/><Relationship Id="rId17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8.bin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8.bin"/><Relationship Id="rId11" Type="http://schemas.openxmlformats.org/officeDocument/2006/relationships/oleObject" Target="../embeddings/oleObject23.bin"/><Relationship Id="rId5" Type="http://schemas.openxmlformats.org/officeDocument/2006/relationships/oleObject" Target="../embeddings/oleObject17.bin"/><Relationship Id="rId15" Type="http://schemas.openxmlformats.org/officeDocument/2006/relationships/oleObject" Target="../embeddings/oleObject27.bin"/><Relationship Id="rId10" Type="http://schemas.openxmlformats.org/officeDocument/2006/relationships/oleObject" Target="../embeddings/oleObject22.bin"/><Relationship Id="rId4" Type="http://schemas.openxmlformats.org/officeDocument/2006/relationships/oleObject" Target="../embeddings/oleObject16.bin"/><Relationship Id="rId9" Type="http://schemas.openxmlformats.org/officeDocument/2006/relationships/oleObject" Target="../embeddings/oleObject21.bin"/><Relationship Id="rId14" Type="http://schemas.openxmlformats.org/officeDocument/2006/relationships/oleObject" Target="../embeddings/oleObject26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8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oleObject" Target="../embeddings/oleObject5.bin"/><Relationship Id="rId4" Type="http://schemas.openxmlformats.org/officeDocument/2006/relationships/image" Target="../media/image34.png"/><Relationship Id="rId9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5562600"/>
            <a:ext cx="1149810" cy="961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5562600"/>
            <a:ext cx="1135531" cy="929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0" y="5562600"/>
            <a:ext cx="1262543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12" name="Picture 1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5800" y="5562600"/>
            <a:ext cx="1186940" cy="945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7400" y="5562600"/>
            <a:ext cx="1295400" cy="991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14" name="Picture 1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15200" y="5562600"/>
            <a:ext cx="1295400" cy="999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Rectangle 30"/>
          <p:cNvSpPr/>
          <p:nvPr/>
        </p:nvSpPr>
        <p:spPr>
          <a:xfrm>
            <a:off x="685800" y="76200"/>
            <a:ext cx="7696200" cy="12954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50735" y="300335"/>
            <a:ext cx="75638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3200" b="1" dirty="0" smtClean="0"/>
              <a:t>БИОИНФОРМАТИКА ЗА  НАЧИНАЕЩИ</a:t>
            </a:r>
            <a:endParaRPr lang="en-US" sz="3200" b="1" dirty="0"/>
          </a:p>
        </p:txBody>
      </p:sp>
      <p:sp>
        <p:nvSpPr>
          <p:cNvPr id="47" name="Down Arrow 46"/>
          <p:cNvSpPr/>
          <p:nvPr/>
        </p:nvSpPr>
        <p:spPr>
          <a:xfrm rot="2460538">
            <a:off x="2709380" y="4102778"/>
            <a:ext cx="220039" cy="1372734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own Arrow 47"/>
          <p:cNvSpPr/>
          <p:nvPr/>
        </p:nvSpPr>
        <p:spPr>
          <a:xfrm rot="927070">
            <a:off x="3666513" y="4216724"/>
            <a:ext cx="228428" cy="1109446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wn Arrow 49"/>
          <p:cNvSpPr/>
          <p:nvPr/>
        </p:nvSpPr>
        <p:spPr>
          <a:xfrm rot="18940901">
            <a:off x="5826385" y="4052538"/>
            <a:ext cx="197462" cy="1458126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7620000" y="4344650"/>
            <a:ext cx="5966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 smtClean="0">
                <a:solidFill>
                  <a:srgbClr val="FF0000"/>
                </a:solidFill>
              </a:rPr>
              <a:t>?</a:t>
            </a:r>
            <a:endParaRPr lang="en-US" sz="8800" b="1" dirty="0">
              <a:solidFill>
                <a:srgbClr val="FF00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813562" y="4343400"/>
            <a:ext cx="5966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 smtClean="0">
                <a:solidFill>
                  <a:srgbClr val="FF0000"/>
                </a:solidFill>
              </a:rPr>
              <a:t>?</a:t>
            </a:r>
            <a:endParaRPr lang="en-US" sz="8800" b="1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74962" y="4344650"/>
            <a:ext cx="5966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 smtClean="0">
                <a:solidFill>
                  <a:srgbClr val="FF0000"/>
                </a:solidFill>
              </a:rPr>
              <a:t>?</a:t>
            </a:r>
            <a:endParaRPr lang="en-US" sz="8800" b="1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953702" y="833735"/>
            <a:ext cx="3162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2400" b="1" dirty="0" smtClean="0">
                <a:solidFill>
                  <a:schemeClr val="accent2"/>
                </a:solidFill>
              </a:rPr>
              <a:t>Д-р. Румен Димитров 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pic>
        <p:nvPicPr>
          <p:cNvPr id="4115" name="Picture 1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24200" y="1586006"/>
            <a:ext cx="2743200" cy="2572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Rectangle 27"/>
          <p:cNvSpPr/>
          <p:nvPr/>
        </p:nvSpPr>
        <p:spPr>
          <a:xfrm>
            <a:off x="304800" y="711994"/>
            <a:ext cx="4038600" cy="812006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91111" y="685800"/>
            <a:ext cx="3263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 smtClean="0">
                <a:solidFill>
                  <a:srgbClr val="FF0000"/>
                </a:solidFill>
              </a:rPr>
              <a:t>Термодинамика</a:t>
            </a:r>
            <a:r>
              <a:rPr lang="bg-BG" sz="2400" b="1" dirty="0" smtClean="0"/>
              <a:t> на </a:t>
            </a:r>
          </a:p>
          <a:p>
            <a:pPr algn="ctr"/>
            <a:r>
              <a:rPr lang="bg-BG" sz="2400" b="1" dirty="0" smtClean="0"/>
              <a:t>нагъванато на белтъци</a:t>
            </a: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712695" y="2895600"/>
            <a:ext cx="2487705" cy="1905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048870" y="3227295"/>
          <a:ext cx="1818409" cy="666750"/>
        </p:xfrm>
        <a:graphic>
          <a:graphicData uri="http://schemas.openxmlformats.org/presentationml/2006/ole">
            <p:oleObj spid="_x0000_s25602" name="Equation" r:id="rId4" imgW="1143000" imgH="419040" progId="Equation.3">
              <p:embed/>
            </p:oleObj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/>
        </p:nvGraphicFramePr>
        <p:xfrm>
          <a:off x="1048870" y="4048125"/>
          <a:ext cx="1290638" cy="342900"/>
        </p:xfrm>
        <a:graphic>
          <a:graphicData uri="http://schemas.openxmlformats.org/presentationml/2006/ole">
            <p:oleObj spid="_x0000_s25603" name="Equation" r:id="rId5" imgW="812520" imgH="215640" progId="Equation.3">
              <p:embed/>
            </p:oleObj>
          </a:graphicData>
        </a:graphic>
      </p:graphicFrame>
      <p:sp>
        <p:nvSpPr>
          <p:cNvPr id="11" name="Right Brace 10"/>
          <p:cNvSpPr/>
          <p:nvPr/>
        </p:nvSpPr>
        <p:spPr>
          <a:xfrm rot="10800000">
            <a:off x="3555942" y="2863850"/>
            <a:ext cx="384048" cy="2057400"/>
          </a:xfrm>
          <a:prstGeom prst="rightBrac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623" name="Picture 2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64000" y="2057400"/>
            <a:ext cx="462280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" name="TextBox 52"/>
          <p:cNvSpPr txBox="1"/>
          <p:nvPr/>
        </p:nvSpPr>
        <p:spPr>
          <a:xfrm>
            <a:off x="4745607" y="4572000"/>
            <a:ext cx="10029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dirty="0" smtClean="0"/>
              <a:t>Нагънато</a:t>
            </a:r>
            <a:endParaRPr lang="en-US" sz="16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6177915" y="2633246"/>
            <a:ext cx="10702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dirty="0" smtClean="0"/>
              <a:t>Разгънато</a:t>
            </a:r>
            <a:endParaRPr lang="en-US" sz="1600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5105400" y="4919246"/>
            <a:ext cx="1445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[ </a:t>
            </a:r>
            <a:r>
              <a:rPr lang="bg-BG" sz="1600" b="1" dirty="0" smtClean="0"/>
              <a:t>Денатурант</a:t>
            </a:r>
            <a:r>
              <a:rPr lang="en-US" sz="1600" b="1" dirty="0" smtClean="0"/>
              <a:t> ]</a:t>
            </a:r>
            <a:endParaRPr lang="en-US" sz="1600" b="1" dirty="0"/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6553200" y="5105400"/>
            <a:ext cx="381000" cy="158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 rot="16200000">
            <a:off x="3303264" y="3720838"/>
            <a:ext cx="2046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[ </a:t>
            </a:r>
            <a:r>
              <a:rPr lang="bg-BG" sz="1600" b="1" dirty="0" smtClean="0"/>
              <a:t>Разгънат Белтък</a:t>
            </a:r>
            <a:r>
              <a:rPr lang="en-US" sz="1600" b="1" dirty="0" smtClean="0"/>
              <a:t> ]</a:t>
            </a:r>
            <a:r>
              <a:rPr lang="bg-BG" sz="1600" b="1" dirty="0" smtClean="0"/>
              <a:t> %</a:t>
            </a:r>
            <a:endParaRPr lang="en-US" sz="1600" b="1" dirty="0"/>
          </a:p>
        </p:txBody>
      </p:sp>
      <p:grpSp>
        <p:nvGrpSpPr>
          <p:cNvPr id="83" name="Group 82"/>
          <p:cNvGrpSpPr/>
          <p:nvPr/>
        </p:nvGrpSpPr>
        <p:grpSpPr>
          <a:xfrm rot="20442533">
            <a:off x="7035592" y="2173224"/>
            <a:ext cx="271272" cy="143256"/>
            <a:chOff x="7086600" y="2200656"/>
            <a:chExt cx="271272" cy="143256"/>
          </a:xfrm>
        </p:grpSpPr>
        <p:cxnSp>
          <p:nvCxnSpPr>
            <p:cNvPr id="77" name="Straight Connector 76"/>
            <p:cNvCxnSpPr/>
            <p:nvPr/>
          </p:nvCxnSpPr>
          <p:spPr>
            <a:xfrm rot="10800000" flipV="1">
              <a:off x="7086600" y="2264664"/>
              <a:ext cx="228600" cy="762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/>
            <p:nvPr/>
          </p:nvSpPr>
          <p:spPr>
            <a:xfrm>
              <a:off x="7193280" y="2200656"/>
              <a:ext cx="164592" cy="143256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 rot="15909494">
            <a:off x="5157678" y="4446259"/>
            <a:ext cx="228790" cy="162215"/>
            <a:chOff x="5410201" y="3886200"/>
            <a:chExt cx="271272" cy="143256"/>
          </a:xfrm>
        </p:grpSpPr>
        <p:cxnSp>
          <p:nvCxnSpPr>
            <p:cNvPr id="80" name="Straight Connector 79"/>
            <p:cNvCxnSpPr/>
            <p:nvPr/>
          </p:nvCxnSpPr>
          <p:spPr>
            <a:xfrm rot="10800000" flipV="1">
              <a:off x="5410201" y="3950208"/>
              <a:ext cx="228600" cy="762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5516881" y="3886200"/>
              <a:ext cx="164592" cy="143256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Rectangle 84"/>
          <p:cNvSpPr/>
          <p:nvPr/>
        </p:nvSpPr>
        <p:spPr>
          <a:xfrm>
            <a:off x="4724400" y="5410200"/>
            <a:ext cx="3733800" cy="3810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 smtClean="0">
                <a:solidFill>
                  <a:schemeClr val="tx1"/>
                </a:solidFill>
              </a:rPr>
              <a:t>нагряване </a:t>
            </a:r>
            <a:r>
              <a:rPr lang="bg-BG" b="1" dirty="0" smtClean="0">
                <a:solidFill>
                  <a:srgbClr val="FF0000"/>
                </a:solidFill>
              </a:rPr>
              <a:t>Т</a:t>
            </a:r>
            <a:r>
              <a:rPr lang="bg-BG" dirty="0" smtClean="0">
                <a:solidFill>
                  <a:schemeClr val="tx1"/>
                </a:solidFill>
              </a:rPr>
              <a:t> или химически </a:t>
            </a:r>
            <a:r>
              <a:rPr lang="en-US" b="1" dirty="0" smtClean="0">
                <a:solidFill>
                  <a:srgbClr val="FF0000"/>
                </a:solidFill>
              </a:rPr>
              <a:t>[</a:t>
            </a:r>
            <a:r>
              <a:rPr lang="bg-BG" b="1" dirty="0" smtClean="0">
                <a:solidFill>
                  <a:srgbClr val="FF0000"/>
                </a:solidFill>
              </a:rPr>
              <a:t>уреа</a:t>
            </a:r>
            <a:r>
              <a:rPr lang="en-US" b="1" dirty="0" smtClean="0">
                <a:solidFill>
                  <a:srgbClr val="FF0000"/>
                </a:solidFill>
              </a:rPr>
              <a:t>]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6477000" y="1295400"/>
            <a:ext cx="2097740" cy="5334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 smtClean="0">
                <a:solidFill>
                  <a:schemeClr val="tx1"/>
                </a:solidFill>
              </a:rPr>
              <a:t>спектроскопически</a:t>
            </a:r>
          </a:p>
          <a:p>
            <a:pPr algn="ctr"/>
            <a:r>
              <a:rPr lang="bg-BG" dirty="0" smtClean="0">
                <a:solidFill>
                  <a:schemeClr val="tx1"/>
                </a:solidFill>
              </a:rPr>
              <a:t>датчик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8" name="Straight Arrow Connector 87"/>
          <p:cNvCxnSpPr/>
          <p:nvPr/>
        </p:nvCxnSpPr>
        <p:spPr>
          <a:xfrm rot="5400000">
            <a:off x="7277100" y="1943100"/>
            <a:ext cx="228600" cy="1524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4760260" y="6217025"/>
            <a:ext cx="1488140" cy="412375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 smtClean="0">
                <a:solidFill>
                  <a:schemeClr val="tx1"/>
                </a:solidFill>
              </a:rPr>
              <a:t>калориметър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1" name="Right Brace 90"/>
          <p:cNvSpPr/>
          <p:nvPr/>
        </p:nvSpPr>
        <p:spPr>
          <a:xfrm rot="5400000">
            <a:off x="5352290" y="5379185"/>
            <a:ext cx="268221" cy="1219199"/>
          </a:xfrm>
          <a:prstGeom prst="rightBrac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7247965" y="2138085"/>
            <a:ext cx="391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/>
              <a:t>Trp</a:t>
            </a:r>
            <a:endParaRPr lang="en-US" sz="120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solidFill>
              <a:srgbClr val="FFC000"/>
            </a:solidFill>
            <a:miter lim="800000"/>
            <a:headEnd/>
            <a:tailEnd/>
          </a:ln>
          <a:effectLst/>
        </p:spPr>
      </p:pic>
      <p:pic>
        <p:nvPicPr>
          <p:cNvPr id="35857" name="Picture 1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1589807"/>
            <a:ext cx="3276600" cy="4734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Rectangle 20"/>
          <p:cNvSpPr/>
          <p:nvPr/>
        </p:nvSpPr>
        <p:spPr>
          <a:xfrm>
            <a:off x="2362200" y="508865"/>
            <a:ext cx="4038600" cy="812006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748511" y="482671"/>
            <a:ext cx="3263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 smtClean="0">
                <a:solidFill>
                  <a:srgbClr val="FF0000"/>
                </a:solidFill>
              </a:rPr>
              <a:t>Кинетика</a:t>
            </a:r>
            <a:r>
              <a:rPr lang="bg-BG" sz="2400" b="1" dirty="0" smtClean="0"/>
              <a:t> на </a:t>
            </a:r>
          </a:p>
          <a:p>
            <a:pPr algn="ctr"/>
            <a:r>
              <a:rPr lang="bg-BG" sz="2400" b="1" dirty="0" smtClean="0"/>
              <a:t>нагъванато на белтъци</a:t>
            </a:r>
            <a:endParaRPr lang="en-US" sz="2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3810000" y="3411379"/>
            <a:ext cx="533400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sz="10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3688975" y="3393449"/>
            <a:ext cx="8068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000" b="1" dirty="0" smtClean="0"/>
              <a:t>Разгънато</a:t>
            </a:r>
            <a:endParaRPr lang="en-US" sz="1000" b="1" dirty="0"/>
          </a:p>
        </p:txBody>
      </p:sp>
      <p:sp>
        <p:nvSpPr>
          <p:cNvPr id="26" name="Rectangle 25"/>
          <p:cNvSpPr/>
          <p:nvPr/>
        </p:nvSpPr>
        <p:spPr>
          <a:xfrm>
            <a:off x="3012140" y="4208930"/>
            <a:ext cx="533400" cy="15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581400" y="6019800"/>
            <a:ext cx="1676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3810000" y="6019800"/>
            <a:ext cx="13716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060001" y="2048435"/>
            <a:ext cx="2391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100" dirty="0" smtClean="0"/>
              <a:t>/</a:t>
            </a:r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>
            <a:off x="3061450" y="4379260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[ </a:t>
            </a:r>
            <a:r>
              <a:rPr lang="bg-BG" sz="1200" b="1" dirty="0" smtClean="0"/>
              <a:t>Денатурант</a:t>
            </a:r>
            <a:r>
              <a:rPr lang="en-US" sz="1200" b="1" dirty="0" smtClean="0"/>
              <a:t> ]</a:t>
            </a:r>
            <a:endParaRPr lang="en-US" sz="12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800600" y="4371201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[ </a:t>
            </a:r>
            <a:r>
              <a:rPr lang="bg-BG" sz="1200" b="1" dirty="0" smtClean="0"/>
              <a:t>Денатурант</a:t>
            </a:r>
            <a:r>
              <a:rPr lang="en-US" sz="1200" b="1" dirty="0" smtClean="0"/>
              <a:t> ]</a:t>
            </a:r>
            <a:endParaRPr lang="en-US" sz="1200" b="1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2006687" y="3532904"/>
            <a:ext cx="1712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[ </a:t>
            </a:r>
            <a:r>
              <a:rPr lang="bg-BG" sz="1200" b="1" dirty="0" smtClean="0"/>
              <a:t>Разгънат Белтък</a:t>
            </a:r>
            <a:r>
              <a:rPr lang="en-US" sz="1200" b="1" dirty="0" smtClean="0"/>
              <a:t> ]</a:t>
            </a:r>
            <a:r>
              <a:rPr lang="bg-BG" sz="1200" b="1" dirty="0" smtClean="0"/>
              <a:t> %</a:t>
            </a:r>
            <a:endParaRPr lang="en-US" sz="1200" b="1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3989391" y="3568767"/>
            <a:ext cx="1058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Ln</a:t>
            </a:r>
            <a:r>
              <a:rPr lang="en-US" sz="1200" b="1" dirty="0" smtClean="0"/>
              <a:t>[</a:t>
            </a:r>
            <a:r>
              <a:rPr lang="bg-BG" sz="1200" b="1" dirty="0" smtClean="0"/>
              <a:t>скорост</a:t>
            </a:r>
            <a:r>
              <a:rPr lang="en-US" sz="1200" b="1" dirty="0" smtClean="0"/>
              <a:t>]</a:t>
            </a:r>
            <a:endParaRPr lang="en-US" sz="1200" b="1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3473371" y="5338936"/>
            <a:ext cx="439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200" b="1" dirty="0" smtClean="0"/>
              <a:t>Δ</a:t>
            </a:r>
            <a:r>
              <a:rPr lang="en-US" sz="1200" b="1" dirty="0" smtClean="0"/>
              <a:t>G</a:t>
            </a:r>
            <a:endParaRPr lang="en-US" sz="12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3581400" y="5998296"/>
            <a:ext cx="1896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 smtClean="0"/>
              <a:t>Реакционна координата</a:t>
            </a:r>
            <a:endParaRPr lang="en-US" sz="12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2958350" y="4164414"/>
            <a:ext cx="8068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000" b="1" dirty="0" smtClean="0"/>
              <a:t>Нагънато</a:t>
            </a:r>
            <a:endParaRPr lang="en-US" sz="10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4110315" y="4899524"/>
            <a:ext cx="8068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000" b="1" dirty="0" smtClean="0"/>
              <a:t>Бариера</a:t>
            </a:r>
            <a:endParaRPr lang="en-US" sz="10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4563025" y="5840814"/>
            <a:ext cx="8068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000" b="1" dirty="0" smtClean="0"/>
              <a:t>Нагънато</a:t>
            </a:r>
            <a:endParaRPr lang="en-US" sz="10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3810000" y="5840814"/>
            <a:ext cx="8068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000" b="1" dirty="0" smtClean="0"/>
              <a:t>Разгънато</a:t>
            </a:r>
            <a:endParaRPr lang="en-US" sz="1000" b="1" dirty="0"/>
          </a:p>
        </p:txBody>
      </p:sp>
      <p:sp>
        <p:nvSpPr>
          <p:cNvPr id="46" name="Rectangle 45"/>
          <p:cNvSpPr/>
          <p:nvPr/>
        </p:nvSpPr>
        <p:spPr>
          <a:xfrm>
            <a:off x="6705600" y="4297669"/>
            <a:ext cx="2209800" cy="6096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6705600" y="4562129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Ln</a:t>
            </a:r>
            <a:r>
              <a:rPr lang="en-US" sz="1400" b="1" dirty="0" smtClean="0"/>
              <a:t>[</a:t>
            </a:r>
            <a:r>
              <a:rPr lang="bg-BG" sz="1400" b="1" dirty="0" smtClean="0"/>
              <a:t>скорост</a:t>
            </a:r>
            <a:r>
              <a:rPr lang="en-US" sz="1400" b="1" dirty="0" smtClean="0"/>
              <a:t>]</a:t>
            </a:r>
            <a:r>
              <a:rPr lang="bg-BG" sz="1400" b="1" dirty="0" smtClean="0"/>
              <a:t> </a:t>
            </a:r>
            <a:r>
              <a:rPr lang="en-US" sz="1400" b="1" dirty="0" smtClean="0"/>
              <a:t>~ </a:t>
            </a:r>
            <a:r>
              <a:rPr lang="el-GR" sz="1400" b="1" dirty="0" smtClean="0"/>
              <a:t>Δ</a:t>
            </a:r>
            <a:r>
              <a:rPr lang="en-US" sz="1400" b="1" dirty="0" smtClean="0"/>
              <a:t>G(</a:t>
            </a:r>
            <a:r>
              <a:rPr lang="bg-BG" sz="1400" b="1" dirty="0" smtClean="0"/>
              <a:t>Бариера</a:t>
            </a:r>
            <a:r>
              <a:rPr lang="en-US" sz="1400" b="1" dirty="0" smtClean="0"/>
              <a:t>)</a:t>
            </a:r>
            <a:endParaRPr lang="en-US" sz="1400" b="1" dirty="0" smtClean="0"/>
          </a:p>
          <a:p>
            <a:endParaRPr lang="en-US" sz="1400" b="1" dirty="0"/>
          </a:p>
        </p:txBody>
      </p:sp>
      <p:sp>
        <p:nvSpPr>
          <p:cNvPr id="53" name="Rectangle 52"/>
          <p:cNvSpPr/>
          <p:nvPr/>
        </p:nvSpPr>
        <p:spPr>
          <a:xfrm>
            <a:off x="7371955" y="4285130"/>
            <a:ext cx="11097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1400" b="1" dirty="0" smtClean="0"/>
              <a:t>Скорост </a:t>
            </a:r>
            <a:r>
              <a:rPr lang="en-US" sz="1400" b="1" dirty="0" smtClean="0"/>
              <a:t>-&gt; k</a:t>
            </a:r>
            <a:endParaRPr lang="en-US" sz="1400" dirty="0"/>
          </a:p>
        </p:txBody>
      </p:sp>
      <p:sp>
        <p:nvSpPr>
          <p:cNvPr id="55" name="Left Brace 54"/>
          <p:cNvSpPr/>
          <p:nvPr/>
        </p:nvSpPr>
        <p:spPr>
          <a:xfrm rot="10800000">
            <a:off x="6172201" y="3733800"/>
            <a:ext cx="381000" cy="1752599"/>
          </a:xfrm>
          <a:prstGeom prst="leftBrace">
            <a:avLst/>
          </a:prstGeom>
          <a:noFill/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1828800" y="304800"/>
            <a:ext cx="5029200" cy="8382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 smtClean="0">
                <a:solidFill>
                  <a:srgbClr val="FF0000"/>
                </a:solidFill>
              </a:rPr>
              <a:t>Експеримент и Хипотеза</a:t>
            </a:r>
            <a:r>
              <a:rPr lang="bg-BG" sz="2000" b="1" dirty="0" smtClean="0">
                <a:solidFill>
                  <a:schemeClr val="tx1"/>
                </a:solidFill>
              </a:rPr>
              <a:t> на Анфинсен-1962</a:t>
            </a:r>
          </a:p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(</a:t>
            </a:r>
            <a:r>
              <a:rPr lang="bg-BG" sz="2000" b="1" dirty="0" smtClean="0">
                <a:solidFill>
                  <a:schemeClr val="tx1"/>
                </a:solidFill>
              </a:rPr>
              <a:t>Нобел лауреат 1972</a:t>
            </a:r>
            <a:r>
              <a:rPr lang="en-US" sz="2000" b="1" dirty="0" smtClean="0">
                <a:solidFill>
                  <a:schemeClr val="tx1"/>
                </a:solidFill>
              </a:rPr>
              <a:t>)</a:t>
            </a:r>
            <a:endParaRPr lang="en-US" sz="2000" b="1" dirty="0">
              <a:solidFill>
                <a:schemeClr val="tx1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838200" y="1600200"/>
            <a:ext cx="4114800" cy="4800600"/>
            <a:chOff x="2268070" y="1493452"/>
            <a:chExt cx="4648200" cy="4992513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68070" y="1493452"/>
              <a:ext cx="4648200" cy="4992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" name="Arc 16"/>
            <p:cNvSpPr/>
            <p:nvPr/>
          </p:nvSpPr>
          <p:spPr>
            <a:xfrm rot="3899420">
              <a:off x="3289470" y="3043709"/>
              <a:ext cx="838200" cy="1066800"/>
            </a:xfrm>
            <a:prstGeom prst="arc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8" name="Object 6"/>
            <p:cNvGraphicFramePr>
              <a:graphicFrameLocks noChangeAspect="1"/>
            </p:cNvGraphicFramePr>
            <p:nvPr/>
          </p:nvGraphicFramePr>
          <p:xfrm>
            <a:off x="3738563" y="3115619"/>
            <a:ext cx="447675" cy="304800"/>
          </p:xfrm>
          <a:graphic>
            <a:graphicData uri="http://schemas.openxmlformats.org/presentationml/2006/ole">
              <p:oleObj spid="_x0000_s30727" name="Equation" r:id="rId5" imgW="317160" imgH="215640" progId="Equation.3">
                <p:embed/>
              </p:oleObj>
            </a:graphicData>
          </a:graphic>
        </p:graphicFrame>
        <p:sp>
          <p:nvSpPr>
            <p:cNvPr id="19" name="TextBox 18"/>
            <p:cNvSpPr txBox="1"/>
            <p:nvPr/>
          </p:nvSpPr>
          <p:spPr>
            <a:xfrm>
              <a:off x="4096869" y="3666564"/>
              <a:ext cx="1719008" cy="288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1200" b="1" dirty="0" smtClean="0">
                  <a:solidFill>
                    <a:schemeClr val="accent6">
                      <a:lumMod val="75000"/>
                    </a:schemeClr>
                  </a:solidFill>
                </a:rPr>
                <a:t>бързо окисляване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648634" y="4958987"/>
              <a:ext cx="1737205" cy="288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1200" b="1" dirty="0" smtClean="0">
                  <a:solidFill>
                    <a:schemeClr val="accent6">
                      <a:lumMod val="75000"/>
                    </a:schemeClr>
                  </a:solidFill>
                </a:rPr>
                <a:t>бавно окисляване</a:t>
              </a:r>
            </a:p>
          </p:txBody>
        </p:sp>
      </p:grpSp>
      <p:pic>
        <p:nvPicPr>
          <p:cNvPr id="30729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34000" y="1600200"/>
            <a:ext cx="2895600" cy="1230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8" name="Group 27"/>
          <p:cNvGrpSpPr/>
          <p:nvPr/>
        </p:nvGrpSpPr>
        <p:grpSpPr>
          <a:xfrm>
            <a:off x="5943600" y="4604882"/>
            <a:ext cx="1752600" cy="1795918"/>
            <a:chOff x="5384800" y="3403600"/>
            <a:chExt cx="2540000" cy="3149364"/>
          </a:xfrm>
        </p:grpSpPr>
        <p:pic>
          <p:nvPicPr>
            <p:cNvPr id="30730" name="Picture 10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384800" y="3403600"/>
              <a:ext cx="2540000" cy="307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5" name="TextBox 24"/>
            <p:cNvSpPr txBox="1"/>
            <p:nvPr/>
          </p:nvSpPr>
          <p:spPr>
            <a:xfrm>
              <a:off x="6125925" y="6013239"/>
              <a:ext cx="1415600" cy="539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1400" b="1" dirty="0" smtClean="0">
                  <a:solidFill>
                    <a:schemeClr val="accent6">
                      <a:lumMod val="75000"/>
                    </a:schemeClr>
                  </a:solidFill>
                </a:rPr>
                <a:t>Диализа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248400" y="4800599"/>
              <a:ext cx="1124226" cy="539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1400" b="1" dirty="0" smtClean="0">
                  <a:solidFill>
                    <a:schemeClr val="accent6">
                      <a:lumMod val="75000"/>
                    </a:schemeClr>
                  </a:solidFill>
                </a:rPr>
                <a:t>Белтък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010400" y="3962401"/>
              <a:ext cx="914400" cy="539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1400" b="1" dirty="0" smtClean="0">
                  <a:solidFill>
                    <a:schemeClr val="accent6">
                      <a:lumMod val="75000"/>
                    </a:schemeClr>
                  </a:solidFill>
                </a:rPr>
                <a:t>Уреа</a:t>
              </a:r>
            </a:p>
          </p:txBody>
        </p:sp>
      </p:grpSp>
      <p:pic>
        <p:nvPicPr>
          <p:cNvPr id="30731" name="Picture 1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34000" y="3021105"/>
            <a:ext cx="2895600" cy="138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246530" y="559594"/>
            <a:ext cx="4038600" cy="812006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2841" y="533400"/>
            <a:ext cx="3263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 smtClean="0">
                <a:solidFill>
                  <a:srgbClr val="FF0000"/>
                </a:solidFill>
              </a:rPr>
              <a:t>Кинетика</a:t>
            </a:r>
            <a:r>
              <a:rPr lang="bg-BG" sz="2400" b="1" dirty="0" smtClean="0"/>
              <a:t> на </a:t>
            </a:r>
          </a:p>
          <a:p>
            <a:pPr algn="ctr"/>
            <a:r>
              <a:rPr lang="bg-BG" sz="2400" b="1" dirty="0" smtClean="0"/>
              <a:t>нагъванато на белтъци</a:t>
            </a:r>
            <a:endParaRPr lang="en-US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4818530" y="559594"/>
            <a:ext cx="4038600" cy="812006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04841" y="533400"/>
            <a:ext cx="3263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 smtClean="0">
                <a:solidFill>
                  <a:srgbClr val="FF0000"/>
                </a:solidFill>
              </a:rPr>
              <a:t>Парадокс</a:t>
            </a:r>
            <a:r>
              <a:rPr lang="bg-BG" sz="2400" b="1" dirty="0" smtClean="0"/>
              <a:t> на </a:t>
            </a:r>
          </a:p>
          <a:p>
            <a:pPr algn="ctr"/>
            <a:r>
              <a:rPr lang="bg-BG" sz="2400" b="1" dirty="0" smtClean="0"/>
              <a:t>Левинтал</a:t>
            </a:r>
            <a:endParaRPr lang="en-US" sz="2400" b="1" dirty="0"/>
          </a:p>
        </p:txBody>
      </p:sp>
      <p:sp>
        <p:nvSpPr>
          <p:cNvPr id="10" name="Right Arrow 9"/>
          <p:cNvSpPr/>
          <p:nvPr/>
        </p:nvSpPr>
        <p:spPr>
          <a:xfrm>
            <a:off x="4370295" y="806825"/>
            <a:ext cx="381000" cy="3048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75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1593036"/>
            <a:ext cx="4343400" cy="3581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2971800" y="1695226"/>
            <a:ext cx="302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Белтък с 100 аминокиселини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286000" y="2087894"/>
            <a:ext cx="4186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2 конформации за всяка аминокиселина</a:t>
            </a:r>
            <a:endParaRPr lang="en-US" dirty="0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/>
        </p:nvGraphicFramePr>
        <p:xfrm>
          <a:off x="2895600" y="2438176"/>
          <a:ext cx="431800" cy="323850"/>
        </p:xfrm>
        <a:graphic>
          <a:graphicData uri="http://schemas.openxmlformats.org/presentationml/2006/ole">
            <p:oleObj spid="_x0000_s31753" name="Equation" r:id="rId5" imgW="253800" imgH="190440" progId="Equation.3">
              <p:embed/>
            </p:oleObj>
          </a:graphicData>
        </a:graphic>
      </p:graphicFrame>
      <p:sp>
        <p:nvSpPr>
          <p:cNvPr id="21" name="Rectangle 20"/>
          <p:cNvSpPr/>
          <p:nvPr/>
        </p:nvSpPr>
        <p:spPr>
          <a:xfrm>
            <a:off x="3237415" y="2468894"/>
            <a:ext cx="2627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 smtClean="0"/>
              <a:t>в</a:t>
            </a:r>
            <a:r>
              <a:rPr lang="bg-BG" dirty="0" smtClean="0"/>
              <a:t>ъзможни конформации</a:t>
            </a:r>
            <a:endParaRPr lang="en-US" dirty="0"/>
          </a:p>
        </p:txBody>
      </p:sp>
      <p:graphicFrame>
        <p:nvGraphicFramePr>
          <p:cNvPr id="31754" name="Object 10"/>
          <p:cNvGraphicFramePr>
            <a:graphicFrameLocks noChangeAspect="1"/>
          </p:cNvGraphicFramePr>
          <p:nvPr/>
        </p:nvGraphicFramePr>
        <p:xfrm>
          <a:off x="2660103" y="2865773"/>
          <a:ext cx="454025" cy="344488"/>
        </p:xfrm>
        <a:graphic>
          <a:graphicData uri="http://schemas.openxmlformats.org/presentationml/2006/ole">
            <p:oleObj spid="_x0000_s31754" name="Equation" r:id="rId6" imgW="266400" imgH="203040" progId="Equation.3">
              <p:embed/>
            </p:oleObj>
          </a:graphicData>
        </a:graphic>
      </p:graphicFrame>
      <p:sp>
        <p:nvSpPr>
          <p:cNvPr id="23" name="Rectangle 22"/>
          <p:cNvSpPr/>
          <p:nvPr/>
        </p:nvSpPr>
        <p:spPr>
          <a:xfrm>
            <a:off x="3177185" y="2877695"/>
            <a:ext cx="2968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bg-BG" dirty="0" smtClean="0"/>
              <a:t>г</a:t>
            </a:r>
            <a:r>
              <a:rPr lang="bg-BG" dirty="0" smtClean="0"/>
              <a:t>одини на случайно търсене</a:t>
            </a:r>
            <a:endParaRPr lang="en-US" dirty="0"/>
          </a:p>
        </p:txBody>
      </p:sp>
      <p:sp>
        <p:nvSpPr>
          <p:cNvPr id="24" name="Down Arrow 23"/>
          <p:cNvSpPr/>
          <p:nvPr/>
        </p:nvSpPr>
        <p:spPr>
          <a:xfrm>
            <a:off x="4343400" y="2017956"/>
            <a:ext cx="152400" cy="152400"/>
          </a:xfrm>
          <a:prstGeom prst="downArrow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/>
          <p:cNvSpPr/>
          <p:nvPr/>
        </p:nvSpPr>
        <p:spPr>
          <a:xfrm>
            <a:off x="4343400" y="2407921"/>
            <a:ext cx="152400" cy="152400"/>
          </a:xfrm>
          <a:prstGeom prst="downArrow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4343400" y="2806851"/>
            <a:ext cx="152400" cy="152400"/>
          </a:xfrm>
          <a:prstGeom prst="downArrow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819400" y="5319854"/>
            <a:ext cx="3048000" cy="431006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 smtClean="0">
                <a:solidFill>
                  <a:schemeClr val="tx1"/>
                </a:solidFill>
              </a:rPr>
              <a:t>Хипотеза на Левинтал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27530" y="5893594"/>
            <a:ext cx="7772400" cy="659606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 smtClean="0">
                <a:solidFill>
                  <a:srgbClr val="FF0000"/>
                </a:solidFill>
              </a:rPr>
              <a:t>Съществува единствен </a:t>
            </a:r>
            <a:r>
              <a:rPr lang="bg-BG" sz="2000" b="1" dirty="0" smtClean="0">
                <a:solidFill>
                  <a:srgbClr val="FF0000"/>
                </a:solidFill>
              </a:rPr>
              <a:t>кинетичен път към нативната </a:t>
            </a:r>
            <a:r>
              <a:rPr lang="bg-BG" sz="2000" b="1" dirty="0" smtClean="0">
                <a:solidFill>
                  <a:srgbClr val="FF0000"/>
                </a:solidFill>
              </a:rPr>
              <a:t>конформация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Rectangle 17"/>
          <p:cNvSpPr/>
          <p:nvPr/>
        </p:nvSpPr>
        <p:spPr>
          <a:xfrm>
            <a:off x="2286000" y="779930"/>
            <a:ext cx="4343400" cy="812006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 smtClean="0">
                <a:solidFill>
                  <a:schemeClr val="tx1"/>
                </a:solidFill>
              </a:rPr>
              <a:t>Кинетика върху</a:t>
            </a:r>
          </a:p>
          <a:p>
            <a:pPr algn="ctr"/>
            <a:r>
              <a:rPr lang="bg-BG" sz="2000" b="1" dirty="0" smtClean="0">
                <a:solidFill>
                  <a:schemeClr val="tx1"/>
                </a:solidFill>
              </a:rPr>
              <a:t> </a:t>
            </a:r>
            <a:r>
              <a:rPr lang="bg-BG" sz="2000" b="1" dirty="0" smtClean="0">
                <a:solidFill>
                  <a:srgbClr val="FF0000"/>
                </a:solidFill>
              </a:rPr>
              <a:t>потенциална повърхнина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0069" y="1971091"/>
            <a:ext cx="7926401" cy="1323439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bg-BG" sz="1600" b="1" dirty="0" smtClean="0">
                <a:solidFill>
                  <a:srgbClr val="FF0000"/>
                </a:solidFill>
              </a:rPr>
              <a:t>1.</a:t>
            </a:r>
            <a:r>
              <a:rPr lang="bg-BG" sz="1600" dirty="0" smtClean="0"/>
              <a:t> Не </a:t>
            </a:r>
            <a:r>
              <a:rPr lang="bg-BG" sz="1600" dirty="0" smtClean="0"/>
              <a:t>се </a:t>
            </a:r>
            <a:r>
              <a:rPr lang="bg-BG" sz="1600" dirty="0" smtClean="0"/>
              <a:t>търси единствен кинетичен път </a:t>
            </a:r>
            <a:r>
              <a:rPr lang="bg-BG" sz="1600" dirty="0" smtClean="0"/>
              <a:t>към </a:t>
            </a:r>
            <a:r>
              <a:rPr lang="bg-BG" sz="1600" dirty="0" smtClean="0"/>
              <a:t>нативната конформация. </a:t>
            </a:r>
          </a:p>
          <a:p>
            <a:r>
              <a:rPr lang="bg-BG" sz="1600" b="1" dirty="0" smtClean="0">
                <a:solidFill>
                  <a:srgbClr val="FF0000"/>
                </a:solidFill>
              </a:rPr>
              <a:t>2.</a:t>
            </a:r>
            <a:r>
              <a:rPr lang="bg-BG" sz="1600" dirty="0" smtClean="0"/>
              <a:t> Динамиката </a:t>
            </a:r>
            <a:r>
              <a:rPr lang="bg-BG" sz="1600" dirty="0" smtClean="0"/>
              <a:t>на </a:t>
            </a:r>
            <a:r>
              <a:rPr lang="bg-BG" sz="1600" dirty="0" smtClean="0"/>
              <a:t>бълтъчното нагъване се разглежда върху потенциална повърхнина. </a:t>
            </a:r>
          </a:p>
          <a:p>
            <a:r>
              <a:rPr lang="bg-BG" sz="1600" b="1" dirty="0" smtClean="0">
                <a:solidFill>
                  <a:srgbClr val="FF0000"/>
                </a:solidFill>
              </a:rPr>
              <a:t>3.</a:t>
            </a:r>
            <a:r>
              <a:rPr lang="bg-BG" sz="1600" dirty="0" smtClean="0"/>
              <a:t> Всяка </a:t>
            </a:r>
            <a:r>
              <a:rPr lang="bg-BG" sz="1600" dirty="0" smtClean="0"/>
              <a:t>точка </a:t>
            </a:r>
            <a:r>
              <a:rPr lang="bg-BG" sz="1600" dirty="0" smtClean="0"/>
              <a:t>от повърхнината задава потенциалната енергия на дадена конформация. </a:t>
            </a:r>
          </a:p>
          <a:p>
            <a:r>
              <a:rPr lang="bg-BG" sz="1600" b="1" dirty="0" smtClean="0">
                <a:solidFill>
                  <a:srgbClr val="FF0000"/>
                </a:solidFill>
              </a:rPr>
              <a:t>4.</a:t>
            </a:r>
            <a:r>
              <a:rPr lang="bg-BG" sz="1600" dirty="0" smtClean="0"/>
              <a:t> Повърхнината е многоизмерна фуния с </a:t>
            </a:r>
            <a:r>
              <a:rPr lang="bg-BG" sz="1600" dirty="0" smtClean="0"/>
              <a:t>множество пътеки</a:t>
            </a:r>
            <a:r>
              <a:rPr lang="bg-BG" sz="1600" dirty="0" smtClean="0"/>
              <a:t>, водещи </a:t>
            </a:r>
            <a:r>
              <a:rPr lang="bg-BG" sz="1600" dirty="0" smtClean="0"/>
              <a:t>до </a:t>
            </a:r>
            <a:r>
              <a:rPr lang="bg-BG" sz="1600" dirty="0" smtClean="0"/>
              <a:t>една и </a:t>
            </a:r>
          </a:p>
          <a:p>
            <a:r>
              <a:rPr lang="bg-BG" sz="1600" dirty="0" smtClean="0"/>
              <a:t>съща нативна конформация.</a:t>
            </a:r>
            <a:endParaRPr lang="en-US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2761130" y="3958105"/>
            <a:ext cx="83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 smtClean="0"/>
              <a:t>бариера</a:t>
            </a:r>
            <a:endParaRPr lang="en-US" sz="1200" b="1" dirty="0"/>
          </a:p>
        </p:txBody>
      </p:sp>
      <p:pic>
        <p:nvPicPr>
          <p:cNvPr id="3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060" y="3653305"/>
            <a:ext cx="436728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5" name="TextBox 34"/>
          <p:cNvSpPr txBox="1"/>
          <p:nvPr/>
        </p:nvSpPr>
        <p:spPr>
          <a:xfrm>
            <a:off x="896470" y="3644340"/>
            <a:ext cx="439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G</a:t>
            </a:r>
            <a:endParaRPr lang="en-US" sz="12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617260" y="3653305"/>
            <a:ext cx="439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G</a:t>
            </a:r>
            <a:endParaRPr lang="en-US" sz="12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4208930" y="5401440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000" b="1" dirty="0" smtClean="0"/>
              <a:t>Степени на </a:t>
            </a:r>
          </a:p>
          <a:p>
            <a:pPr algn="ctr"/>
            <a:r>
              <a:rPr lang="bg-BG" sz="1000" b="1" dirty="0" smtClean="0"/>
              <a:t>свобода </a:t>
            </a:r>
            <a:endParaRPr lang="en-US" sz="10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4392705" y="3944779"/>
            <a:ext cx="8068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000" b="1" dirty="0" smtClean="0"/>
              <a:t>Разгънато</a:t>
            </a:r>
            <a:endParaRPr lang="en-US" sz="10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3913100" y="5715000"/>
            <a:ext cx="8068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000" b="1" dirty="0" smtClean="0"/>
              <a:t>Нагънато</a:t>
            </a:r>
            <a:endParaRPr lang="en-US" sz="10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694330" y="4114800"/>
            <a:ext cx="8068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000" b="1" dirty="0" smtClean="0"/>
              <a:t>Бариера</a:t>
            </a:r>
            <a:endParaRPr lang="en-US" sz="1000" b="1" dirty="0"/>
          </a:p>
        </p:txBody>
      </p:sp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28130" y="3657600"/>
            <a:ext cx="277569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28328" y="3733800"/>
            <a:ext cx="1143004" cy="923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9" name="TextBox 48"/>
          <p:cNvSpPr txBox="1"/>
          <p:nvPr/>
        </p:nvSpPr>
        <p:spPr>
          <a:xfrm>
            <a:off x="5722077" y="4491320"/>
            <a:ext cx="925253" cy="537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b="1" dirty="0" smtClean="0"/>
              <a:t>Левинтал</a:t>
            </a:r>
          </a:p>
          <a:p>
            <a:r>
              <a:rPr lang="bg-BG" sz="1400" b="1" dirty="0" smtClean="0"/>
              <a:t>парадокс</a:t>
            </a:r>
            <a:endParaRPr lang="en-US" sz="14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7256930" y="4572000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b="1" dirty="0" smtClean="0"/>
              <a:t>Кинетична</a:t>
            </a:r>
          </a:p>
          <a:p>
            <a:r>
              <a:rPr lang="bg-BG" sz="1400" b="1" dirty="0" smtClean="0"/>
              <a:t> пътечка</a:t>
            </a:r>
            <a:endParaRPr lang="en-US" sz="14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5504330" y="5486400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b="1" dirty="0" smtClean="0"/>
              <a:t>Груба с много бариери</a:t>
            </a:r>
            <a:endParaRPr lang="en-US" sz="14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4045677" y="3654623"/>
            <a:ext cx="925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b="1" dirty="0" smtClean="0"/>
              <a:t>Гладка</a:t>
            </a:r>
            <a:endParaRPr lang="en-US" sz="14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1021975" y="5029200"/>
            <a:ext cx="8068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000" b="1" dirty="0" smtClean="0"/>
              <a:t>Разгънато</a:t>
            </a:r>
            <a:endParaRPr lang="en-US" sz="10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2317375" y="5029200"/>
            <a:ext cx="8068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000" b="1" dirty="0" smtClean="0"/>
              <a:t>Нагънато</a:t>
            </a:r>
            <a:endParaRPr lang="en-US" sz="10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1066800" y="5523166"/>
            <a:ext cx="1896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 smtClean="0"/>
              <a:t>Реакционна координата</a:t>
            </a:r>
            <a:endParaRPr lang="en-US" sz="1200" b="1" dirty="0"/>
          </a:p>
        </p:txBody>
      </p:sp>
      <p:cxnSp>
        <p:nvCxnSpPr>
          <p:cNvPr id="58" name="Straight Connector 57"/>
          <p:cNvCxnSpPr/>
          <p:nvPr/>
        </p:nvCxnSpPr>
        <p:spPr>
          <a:xfrm>
            <a:off x="990600" y="4724400"/>
            <a:ext cx="381000" cy="4295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16200000" flipV="1">
            <a:off x="1813109" y="4229101"/>
            <a:ext cx="0" cy="165398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008530" y="4752201"/>
            <a:ext cx="439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200" b="1" dirty="0" smtClean="0"/>
              <a:t>Δ</a:t>
            </a:r>
            <a:r>
              <a:rPr lang="en-US" sz="1200" b="1" dirty="0" smtClean="0"/>
              <a:t>G</a:t>
            </a:r>
            <a:endParaRPr lang="en-US" sz="1200" b="1" dirty="0"/>
          </a:p>
        </p:txBody>
      </p:sp>
      <p:cxnSp>
        <p:nvCxnSpPr>
          <p:cNvPr id="76" name="Straight Connector 75"/>
          <p:cNvCxnSpPr/>
          <p:nvPr/>
        </p:nvCxnSpPr>
        <p:spPr>
          <a:xfrm rot="5400000">
            <a:off x="1181100" y="4914900"/>
            <a:ext cx="381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777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94965" y="3713244"/>
            <a:ext cx="1066800" cy="735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8" name="TextBox 77"/>
          <p:cNvSpPr txBox="1"/>
          <p:nvPr/>
        </p:nvSpPr>
        <p:spPr>
          <a:xfrm>
            <a:off x="2711825" y="3581400"/>
            <a:ext cx="439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</a:t>
            </a:r>
            <a:endParaRPr lang="en-US" sz="1200" b="1" dirty="0"/>
          </a:p>
        </p:txBody>
      </p:sp>
      <p:sp>
        <p:nvSpPr>
          <p:cNvPr id="79" name="TextBox 78"/>
          <p:cNvSpPr txBox="1"/>
          <p:nvPr/>
        </p:nvSpPr>
        <p:spPr>
          <a:xfrm rot="16200000">
            <a:off x="2107160" y="3823900"/>
            <a:ext cx="439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E</a:t>
            </a:r>
            <a:endParaRPr lang="en-US" sz="1200" b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76200"/>
            <a:ext cx="3698941" cy="3162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2514600" y="2971800"/>
            <a:ext cx="1371600" cy="228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495" y="3533810"/>
            <a:ext cx="3657600" cy="3256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4343400" y="711994"/>
            <a:ext cx="4572000" cy="812006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 smtClean="0">
                <a:solidFill>
                  <a:schemeClr val="tx1"/>
                </a:solidFill>
              </a:rPr>
              <a:t>Как на практика изглежда кинетиката върху </a:t>
            </a:r>
            <a:r>
              <a:rPr lang="bg-BG" sz="2000" b="1" dirty="0" smtClean="0">
                <a:solidFill>
                  <a:srgbClr val="FF0000"/>
                </a:solidFill>
              </a:rPr>
              <a:t>потенциална повърхнина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rot="16200000">
            <a:off x="1954305" y="3258670"/>
            <a:ext cx="228600" cy="2286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64625" y="3712591"/>
            <a:ext cx="1447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74340" y="5523461"/>
            <a:ext cx="3021013" cy="554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1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65687" y="4940756"/>
            <a:ext cx="3973513" cy="50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66330" y="3106270"/>
            <a:ext cx="1066800" cy="512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1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486400" y="1685365"/>
            <a:ext cx="2640013" cy="652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1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096000" y="2438400"/>
            <a:ext cx="1435100" cy="555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3" name="Group 22"/>
          <p:cNvGrpSpPr/>
          <p:nvPr/>
        </p:nvGrpSpPr>
        <p:grpSpPr>
          <a:xfrm>
            <a:off x="304800" y="914400"/>
            <a:ext cx="429265" cy="564775"/>
            <a:chOff x="4572000" y="2819400"/>
            <a:chExt cx="429265" cy="564775"/>
          </a:xfrm>
        </p:grpSpPr>
        <p:sp>
          <p:nvSpPr>
            <p:cNvPr id="21" name="TextBox 20"/>
            <p:cNvSpPr txBox="1"/>
            <p:nvPr/>
          </p:nvSpPr>
          <p:spPr>
            <a:xfrm>
              <a:off x="4572000" y="2819400"/>
              <a:ext cx="3353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FFFF00"/>
                  </a:solidFill>
                </a:rPr>
                <a:t>E</a:t>
              </a:r>
              <a:endParaRPr 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760493" y="3014843"/>
              <a:ext cx="240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 smtClean="0">
                  <a:solidFill>
                    <a:srgbClr val="FFFF00"/>
                  </a:solidFill>
                </a:rPr>
                <a:t>і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62000" y="1676400"/>
            <a:ext cx="508671" cy="564775"/>
            <a:chOff x="4572000" y="2819400"/>
            <a:chExt cx="432471" cy="564775"/>
          </a:xfrm>
        </p:grpSpPr>
        <p:sp>
          <p:nvSpPr>
            <p:cNvPr id="25" name="TextBox 24"/>
            <p:cNvSpPr txBox="1"/>
            <p:nvPr/>
          </p:nvSpPr>
          <p:spPr>
            <a:xfrm>
              <a:off x="4572000" y="2819400"/>
              <a:ext cx="3353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FFFF00"/>
                  </a:solidFill>
                </a:rPr>
                <a:t>E</a:t>
              </a:r>
              <a:endParaRPr 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60493" y="3014843"/>
              <a:ext cx="2439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 smtClean="0">
                  <a:solidFill>
                    <a:srgbClr val="FFFF00"/>
                  </a:solidFill>
                </a:rPr>
                <a:t>ј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32015" y="1447800"/>
            <a:ext cx="233080" cy="255495"/>
            <a:chOff x="-381000" y="762000"/>
            <a:chExt cx="457200" cy="609600"/>
          </a:xfrm>
        </p:grpSpPr>
        <p:cxnSp>
          <p:nvCxnSpPr>
            <p:cNvPr id="28" name="Straight Arrow Connector 27"/>
            <p:cNvCxnSpPr/>
            <p:nvPr/>
          </p:nvCxnSpPr>
          <p:spPr>
            <a:xfrm rot="16200000" flipH="1">
              <a:off x="-495300" y="952500"/>
              <a:ext cx="533400" cy="304800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rot="16200000" flipH="1">
              <a:off x="-342900" y="876300"/>
              <a:ext cx="533400" cy="304800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52400" y="2102225"/>
            <a:ext cx="521787" cy="564775"/>
            <a:chOff x="4572000" y="2819400"/>
            <a:chExt cx="443622" cy="564775"/>
          </a:xfrm>
        </p:grpSpPr>
        <p:sp>
          <p:nvSpPr>
            <p:cNvPr id="33" name="TextBox 32"/>
            <p:cNvSpPr txBox="1"/>
            <p:nvPr/>
          </p:nvSpPr>
          <p:spPr>
            <a:xfrm>
              <a:off x="4572000" y="2819400"/>
              <a:ext cx="2973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FFFF00"/>
                  </a:solidFill>
                </a:rPr>
                <a:t>p</a:t>
              </a:r>
              <a:endParaRPr 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760493" y="3014843"/>
              <a:ext cx="255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 smtClean="0">
                  <a:solidFill>
                    <a:srgbClr val="FFFF00"/>
                  </a:solidFill>
                </a:rPr>
                <a:t>ј</a:t>
              </a:r>
              <a:r>
                <a:rPr lang="en-US" b="1" dirty="0" err="1" smtClean="0">
                  <a:solidFill>
                    <a:srgbClr val="FFFF00"/>
                  </a:solidFill>
                </a:rPr>
                <a:t>i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97417" y="2102225"/>
            <a:ext cx="521785" cy="564775"/>
            <a:chOff x="4572000" y="2819400"/>
            <a:chExt cx="443620" cy="564775"/>
          </a:xfrm>
        </p:grpSpPr>
        <p:sp>
          <p:nvSpPr>
            <p:cNvPr id="36" name="TextBox 35"/>
            <p:cNvSpPr txBox="1"/>
            <p:nvPr/>
          </p:nvSpPr>
          <p:spPr>
            <a:xfrm>
              <a:off x="4572000" y="2819400"/>
              <a:ext cx="2973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FFFF00"/>
                  </a:solidFill>
                </a:rPr>
                <a:t>p</a:t>
              </a:r>
              <a:endParaRPr 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760491" y="3014843"/>
              <a:ext cx="255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 smtClean="0">
                  <a:solidFill>
                    <a:srgbClr val="FFFF00"/>
                  </a:solidFill>
                </a:rPr>
                <a:t>i</a:t>
              </a:r>
              <a:r>
                <a:rPr lang="bg-BG" b="1" dirty="0" smtClean="0">
                  <a:solidFill>
                    <a:srgbClr val="FFFF00"/>
                  </a:solidFill>
                </a:rPr>
                <a:t>ј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524435" y="2205315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≠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3200400" y="304800"/>
            <a:ext cx="2971800" cy="6096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 smtClean="0">
                <a:solidFill>
                  <a:schemeClr val="tx1"/>
                </a:solidFill>
              </a:rPr>
              <a:t>Белтъчна </a:t>
            </a:r>
            <a:r>
              <a:rPr lang="bg-BG" sz="2000" b="1" dirty="0" smtClean="0">
                <a:solidFill>
                  <a:srgbClr val="FF0000"/>
                </a:solidFill>
              </a:rPr>
              <a:t>еволюция</a:t>
            </a:r>
            <a:endParaRPr lang="en-US" sz="2000" b="1" dirty="0">
              <a:solidFill>
                <a:srgbClr val="FF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685365" y="1466850"/>
            <a:ext cx="6159500" cy="3979210"/>
            <a:chOff x="1492250" y="1466850"/>
            <a:chExt cx="6159500" cy="3979210"/>
          </a:xfrm>
        </p:grpSpPr>
        <p:pic>
          <p:nvPicPr>
            <p:cNvPr id="3686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92250" y="1466850"/>
              <a:ext cx="6159500" cy="3924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TextBox 6"/>
            <p:cNvSpPr txBox="1"/>
            <p:nvPr/>
          </p:nvSpPr>
          <p:spPr>
            <a:xfrm>
              <a:off x="3886200" y="5105400"/>
              <a:ext cx="28913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600" b="1" dirty="0" smtClean="0"/>
                <a:t>Конформационна координата</a:t>
              </a:r>
              <a:endParaRPr lang="en-US" sz="1600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7911" y="1535668"/>
              <a:ext cx="259930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N</a:t>
              </a:r>
              <a:r>
                <a:rPr lang="en-US" dirty="0" smtClean="0"/>
                <a:t>-</a:t>
              </a:r>
              <a:r>
                <a:rPr lang="bg-BG" dirty="0" smtClean="0"/>
                <a:t>Биологически активна</a:t>
              </a:r>
            </a:p>
            <a:p>
              <a:r>
                <a:rPr lang="bg-BG" dirty="0" smtClean="0"/>
                <a:t> конформация</a:t>
              </a:r>
              <a:endParaRPr lang="en-US" dirty="0" smtClean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354359" y="4760260"/>
              <a:ext cx="3337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N</a:t>
              </a:r>
              <a:endParaRPr lang="en-US" b="1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236695" y="5076728"/>
              <a:ext cx="3337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N</a:t>
              </a:r>
              <a:endParaRPr lang="en-US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581400" y="3200400"/>
              <a:ext cx="7388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 smtClean="0"/>
                <a:t>Груба</a:t>
              </a:r>
              <a:endParaRPr lang="en-US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209800" y="3200400"/>
              <a:ext cx="856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 smtClean="0"/>
                <a:t>Гладка</a:t>
              </a:r>
              <a:endParaRPr lang="en-US" b="1" dirty="0"/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1213383" y="3956583"/>
              <a:ext cx="10139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Енергия</a:t>
              </a:r>
              <a:endParaRPr lang="en-US" b="1" dirty="0"/>
            </a:p>
          </p:txBody>
        </p:sp>
      </p:grpSp>
      <p:sp>
        <p:nvSpPr>
          <p:cNvPr id="18" name="Left Brace 17"/>
          <p:cNvSpPr/>
          <p:nvPr/>
        </p:nvSpPr>
        <p:spPr>
          <a:xfrm rot="16200000">
            <a:off x="6248403" y="4764739"/>
            <a:ext cx="228600" cy="1600201"/>
          </a:xfrm>
          <a:prstGeom prst="leftBrace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648200" y="5741194"/>
            <a:ext cx="4114800" cy="812006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 b="1" dirty="0" smtClean="0">
              <a:solidFill>
                <a:schemeClr val="tx1"/>
              </a:solidFill>
            </a:endParaRPr>
          </a:p>
          <a:p>
            <a:pPr algn="ctr"/>
            <a:r>
              <a:rPr lang="bg-BG" sz="2000" b="1" dirty="0" smtClean="0">
                <a:solidFill>
                  <a:schemeClr val="tx1"/>
                </a:solidFill>
              </a:rPr>
              <a:t>Флуктуация на конформационната </a:t>
            </a:r>
            <a:r>
              <a:rPr lang="bg-BG" sz="2000" b="1" dirty="0" smtClean="0">
                <a:solidFill>
                  <a:schemeClr val="tx1"/>
                </a:solidFill>
              </a:rPr>
              <a:t>координата</a:t>
            </a:r>
            <a:endParaRPr lang="en-US" sz="2000" b="1" dirty="0" smtClean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 rot="16200000">
            <a:off x="-876300" y="4305300"/>
            <a:ext cx="3276600" cy="7620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 b="1" dirty="0" smtClean="0">
              <a:solidFill>
                <a:schemeClr val="tx1"/>
              </a:solidFill>
            </a:endParaRPr>
          </a:p>
          <a:p>
            <a:pPr algn="ctr"/>
            <a:r>
              <a:rPr lang="bg-BG" sz="2000" b="1" dirty="0" smtClean="0">
                <a:solidFill>
                  <a:schemeClr val="tx1"/>
                </a:solidFill>
              </a:rPr>
              <a:t>Флуктуация на енергията</a:t>
            </a:r>
            <a:endParaRPr lang="en-US" sz="2000" b="1" dirty="0" smtClean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2" name="Left Brace 21"/>
          <p:cNvSpPr/>
          <p:nvPr/>
        </p:nvSpPr>
        <p:spPr>
          <a:xfrm>
            <a:off x="1219200" y="4572000"/>
            <a:ext cx="380999" cy="228600"/>
          </a:xfrm>
          <a:prstGeom prst="leftBrace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c 22"/>
          <p:cNvSpPr/>
          <p:nvPr/>
        </p:nvSpPr>
        <p:spPr>
          <a:xfrm rot="18958104">
            <a:off x="2757608" y="3034350"/>
            <a:ext cx="1066800" cy="914400"/>
          </a:xfrm>
          <a:prstGeom prst="arc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752600" y="2150654"/>
            <a:ext cx="32384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bg-BG" b="1" dirty="0" smtClean="0">
                <a:solidFill>
                  <a:srgbClr val="FF0000"/>
                </a:solidFill>
              </a:rPr>
              <a:t>Еволюция на</a:t>
            </a:r>
          </a:p>
          <a:p>
            <a:pPr algn="ctr"/>
            <a:r>
              <a:rPr lang="bg-BG" b="1" dirty="0" smtClean="0">
                <a:solidFill>
                  <a:srgbClr val="FF0000"/>
                </a:solidFill>
              </a:rPr>
              <a:t> белтъчната последователност</a:t>
            </a:r>
            <a:endParaRPr lang="en-US" dirty="0"/>
          </a:p>
        </p:txBody>
      </p:sp>
      <p:sp>
        <p:nvSpPr>
          <p:cNvPr id="25" name="Arc 24"/>
          <p:cNvSpPr/>
          <p:nvPr/>
        </p:nvSpPr>
        <p:spPr>
          <a:xfrm rot="18958104">
            <a:off x="5578071" y="1815150"/>
            <a:ext cx="1066800" cy="914400"/>
          </a:xfrm>
          <a:prstGeom prst="arc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07025" y="2689410"/>
            <a:ext cx="527050" cy="625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56867" y="3526865"/>
            <a:ext cx="86333" cy="90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3200400" y="457200"/>
            <a:ext cx="2971800" cy="6096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 smtClean="0">
                <a:solidFill>
                  <a:schemeClr val="tx1"/>
                </a:solidFill>
              </a:rPr>
              <a:t> Белтъчна </a:t>
            </a:r>
            <a:r>
              <a:rPr lang="bg-BG" sz="2000" b="1" dirty="0" smtClean="0">
                <a:solidFill>
                  <a:srgbClr val="FF0000"/>
                </a:solidFill>
              </a:rPr>
              <a:t>еволюция 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0" y="1938842"/>
            <a:ext cx="4724400" cy="331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Isosceles Triangle 12"/>
          <p:cNvSpPr/>
          <p:nvPr/>
        </p:nvSpPr>
        <p:spPr>
          <a:xfrm rot="10800000">
            <a:off x="2665095" y="2529839"/>
            <a:ext cx="68580" cy="135252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602230" y="2381250"/>
            <a:ext cx="152400" cy="152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89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1600200"/>
            <a:ext cx="3949176" cy="3995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1712260" y="1532965"/>
            <a:ext cx="1927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400" dirty="0" smtClean="0"/>
              <a:t>п</a:t>
            </a:r>
            <a:r>
              <a:rPr lang="bg-BG" sz="1400" dirty="0" smtClean="0"/>
              <a:t>ростр. на последоват.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2619820" y="1900525"/>
            <a:ext cx="15263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400" dirty="0" smtClean="0">
                <a:solidFill>
                  <a:schemeClr val="accent6">
                    <a:lumMod val="75000"/>
                  </a:schemeClr>
                </a:solidFill>
              </a:rPr>
              <a:t>н</a:t>
            </a:r>
            <a:r>
              <a:rPr lang="bg-BG" sz="1400" dirty="0" smtClean="0">
                <a:solidFill>
                  <a:schemeClr val="accent6">
                    <a:lumMod val="75000"/>
                  </a:schemeClr>
                </a:solidFill>
              </a:rPr>
              <a:t>еутрална мрежа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9615" y="4152163"/>
            <a:ext cx="1530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400" dirty="0" smtClean="0"/>
              <a:t>к</a:t>
            </a:r>
            <a:r>
              <a:rPr lang="bg-BG" sz="1400" dirty="0" smtClean="0"/>
              <a:t>онформ. простр.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-211642" y="4617356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400" dirty="0" smtClean="0"/>
              <a:t>стабилност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480009" y="3769660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400" dirty="0" smtClean="0"/>
              <a:t>н</a:t>
            </a:r>
            <a:r>
              <a:rPr lang="bg-BG" sz="1400" dirty="0" smtClean="0"/>
              <a:t>ай-стаб.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407890" y="1604680"/>
            <a:ext cx="1117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400" dirty="0" smtClean="0"/>
              <a:t>най-не стаб.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-55233" y="3103234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400" dirty="0" smtClean="0"/>
              <a:t>с</a:t>
            </a:r>
            <a:r>
              <a:rPr lang="bg-BG" sz="1400" dirty="0" smtClean="0"/>
              <a:t> уник. </a:t>
            </a:r>
            <a:r>
              <a:rPr lang="bg-BG" sz="1400" dirty="0" smtClean="0"/>
              <a:t>с</a:t>
            </a:r>
            <a:r>
              <a:rPr lang="bg-BG" sz="1400" dirty="0" smtClean="0"/>
              <a:t>тр.</a:t>
            </a:r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-1177" y="2074148"/>
            <a:ext cx="913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400" dirty="0" smtClean="0"/>
              <a:t>изродена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4262290" y="1866163"/>
            <a:ext cx="24377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400" dirty="0" smtClean="0"/>
              <a:t>п</a:t>
            </a:r>
            <a:r>
              <a:rPr lang="bg-BG" sz="1400" dirty="0" smtClean="0"/>
              <a:t>осл. </a:t>
            </a:r>
            <a:r>
              <a:rPr lang="bg-BG" sz="1400" dirty="0" smtClean="0"/>
              <a:t>к</a:t>
            </a:r>
            <a:r>
              <a:rPr lang="bg-BG" sz="1400" dirty="0" smtClean="0"/>
              <a:t>оито имат нативна стр.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7236620" y="1846730"/>
            <a:ext cx="15263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400" dirty="0" smtClean="0"/>
              <a:t>н</a:t>
            </a:r>
            <a:r>
              <a:rPr lang="bg-BG" sz="1400" dirty="0" smtClean="0"/>
              <a:t>еутрална мрежа</a:t>
            </a:r>
            <a:endParaRPr 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4472965" y="3608295"/>
            <a:ext cx="1927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400" dirty="0" smtClean="0"/>
              <a:t>п</a:t>
            </a:r>
            <a:r>
              <a:rPr lang="bg-BG" sz="1400" dirty="0" smtClean="0"/>
              <a:t>ростр. на последоват.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3788121" y="4196453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400" dirty="0" smtClean="0"/>
              <a:t>стабилност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1521620" y="1703295"/>
            <a:ext cx="15263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400" dirty="0" smtClean="0">
                <a:solidFill>
                  <a:schemeClr val="accent5">
                    <a:lumMod val="75000"/>
                  </a:schemeClr>
                </a:solidFill>
              </a:rPr>
              <a:t>н</a:t>
            </a:r>
            <a:r>
              <a:rPr lang="bg-BG" sz="1400" dirty="0" smtClean="0">
                <a:solidFill>
                  <a:schemeClr val="accent5">
                    <a:lumMod val="75000"/>
                  </a:schemeClr>
                </a:solidFill>
              </a:rPr>
              <a:t>еутрална мрежа</a:t>
            </a:r>
            <a:endParaRPr lang="en-US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789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9955" y="5127815"/>
            <a:ext cx="407987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74608" y="5145745"/>
            <a:ext cx="407987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29343" y="5141260"/>
            <a:ext cx="407987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86848" y="4646130"/>
            <a:ext cx="407987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6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99565" y="4660525"/>
            <a:ext cx="2381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71675" y="4812925"/>
            <a:ext cx="2381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86075" y="5105400"/>
            <a:ext cx="2381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69100" y="5163670"/>
            <a:ext cx="2381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7" name="TextBox 36"/>
          <p:cNvSpPr txBox="1"/>
          <p:nvPr/>
        </p:nvSpPr>
        <p:spPr>
          <a:xfrm rot="16200000">
            <a:off x="-135888" y="3078478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dirty="0" smtClean="0"/>
              <a:t>Гладка</a:t>
            </a:r>
            <a:endParaRPr lang="en-US" sz="1600" b="1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-96067" y="2055847"/>
            <a:ext cx="678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dirty="0" smtClean="0"/>
              <a:t>Груба</a:t>
            </a:r>
            <a:endParaRPr lang="en-US" sz="1600" b="1" dirty="0"/>
          </a:p>
        </p:txBody>
      </p:sp>
      <p:sp>
        <p:nvSpPr>
          <p:cNvPr id="39" name="Arc 38"/>
          <p:cNvSpPr/>
          <p:nvPr/>
        </p:nvSpPr>
        <p:spPr>
          <a:xfrm rot="19120454">
            <a:off x="8153400" y="3944855"/>
            <a:ext cx="609600" cy="533400"/>
          </a:xfrm>
          <a:prstGeom prst="arc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/>
          <p:nvPr/>
        </p:nvCxnSpPr>
        <p:spPr>
          <a:xfrm rot="5400000">
            <a:off x="8001000" y="2971800"/>
            <a:ext cx="304800" cy="30480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rot="16200000" flipV="1">
            <a:off x="8154194" y="2667794"/>
            <a:ext cx="304006" cy="15160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Arc 56"/>
          <p:cNvSpPr/>
          <p:nvPr/>
        </p:nvSpPr>
        <p:spPr>
          <a:xfrm rot="19120454">
            <a:off x="7443592" y="3979945"/>
            <a:ext cx="609600" cy="533400"/>
          </a:xfrm>
          <a:prstGeom prst="arc">
            <a:avLst/>
          </a:prstGeom>
          <a:ln w="28575">
            <a:solidFill>
              <a:srgbClr val="FF0000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1981200" y="381000"/>
            <a:ext cx="4580965" cy="6096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 smtClean="0">
                <a:solidFill>
                  <a:schemeClr val="tx1"/>
                </a:solidFill>
              </a:rPr>
              <a:t> Популационна </a:t>
            </a:r>
            <a:r>
              <a:rPr lang="bg-BG" sz="2000" b="1" dirty="0" smtClean="0">
                <a:solidFill>
                  <a:srgbClr val="FF0000"/>
                </a:solidFill>
              </a:rPr>
              <a:t>еволюция 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68700" y="2184400"/>
            <a:ext cx="4889500" cy="276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5715000" y="5421868"/>
            <a:ext cx="816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Време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57600" y="5105400"/>
            <a:ext cx="1432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dirty="0" smtClean="0"/>
              <a:t>Стохастична </a:t>
            </a:r>
          </a:p>
          <a:p>
            <a:pPr algn="ctr"/>
            <a:r>
              <a:rPr lang="bg-BG" dirty="0" smtClean="0"/>
              <a:t>загуба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43800" y="5117068"/>
            <a:ext cx="1142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Фиксация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05600" y="5421868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/>
              <a:t>Еволюционен успех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57400" y="3974068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Мутация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19600" y="1676400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Мутация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38800" y="1524000"/>
            <a:ext cx="297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/>
              <a:t>Полезна адаптация </a:t>
            </a:r>
          </a:p>
          <a:p>
            <a:r>
              <a:rPr lang="bg-BG" dirty="0" smtClean="0"/>
              <a:t>по-бързо размножаване</a:t>
            </a:r>
          </a:p>
          <a:p>
            <a:endParaRPr lang="en-US" dirty="0"/>
          </a:p>
        </p:txBody>
      </p:sp>
      <p:sp>
        <p:nvSpPr>
          <p:cNvPr id="14" name="Left Brace 13"/>
          <p:cNvSpPr/>
          <p:nvPr/>
        </p:nvSpPr>
        <p:spPr>
          <a:xfrm>
            <a:off x="5486400" y="1524000"/>
            <a:ext cx="228600" cy="609600"/>
          </a:xfrm>
          <a:prstGeom prst="leftBrac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971800" y="4267200"/>
            <a:ext cx="1219200" cy="152400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eft Brace 16"/>
          <p:cNvSpPr/>
          <p:nvPr/>
        </p:nvSpPr>
        <p:spPr>
          <a:xfrm>
            <a:off x="3124200" y="2209800"/>
            <a:ext cx="381000" cy="2590800"/>
          </a:xfrm>
          <a:prstGeom prst="leftBrac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04800" y="3276600"/>
            <a:ext cx="2798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Размер на популацията</a:t>
            </a:r>
            <a:r>
              <a:rPr lang="en-US" dirty="0" smtClean="0"/>
              <a:t>  </a:t>
            </a:r>
            <a:r>
              <a:rPr lang="en-US" sz="2400" b="1" dirty="0" smtClean="0">
                <a:solidFill>
                  <a:srgbClr val="FF0000"/>
                </a:solidFill>
              </a:rPr>
              <a:t>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562600" y="5257800"/>
            <a:ext cx="12192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715000" y="4888468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986790" y="488846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r>
              <a:rPr lang="en-US" dirty="0" smtClean="0"/>
              <a:t>+1</a:t>
            </a:r>
            <a:endParaRPr lang="en-US" dirty="0"/>
          </a:p>
        </p:txBody>
      </p:sp>
      <p:graphicFrame>
        <p:nvGraphicFramePr>
          <p:cNvPr id="33" name="Object 32"/>
          <p:cNvGraphicFramePr>
            <a:graphicFrameLocks noChangeAspect="1"/>
          </p:cNvGraphicFramePr>
          <p:nvPr/>
        </p:nvGraphicFramePr>
        <p:xfrm>
          <a:off x="496888" y="5092700"/>
          <a:ext cx="974725" cy="774700"/>
        </p:xfrm>
        <a:graphic>
          <a:graphicData uri="http://schemas.openxmlformats.org/presentationml/2006/ole">
            <p:oleObj spid="_x0000_s39941" name="Equation" r:id="rId5" imgW="495000" imgH="393480" progId="Equation.3">
              <p:embed/>
            </p:oleObj>
          </a:graphicData>
        </a:graphic>
      </p:graphicFrame>
      <p:graphicFrame>
        <p:nvGraphicFramePr>
          <p:cNvPr id="39942" name="Object 6"/>
          <p:cNvGraphicFramePr>
            <a:graphicFrameLocks noChangeAspect="1"/>
          </p:cNvGraphicFramePr>
          <p:nvPr/>
        </p:nvGraphicFramePr>
        <p:xfrm>
          <a:off x="1443037" y="5092700"/>
          <a:ext cx="1376363" cy="774700"/>
        </p:xfrm>
        <a:graphic>
          <a:graphicData uri="http://schemas.openxmlformats.org/presentationml/2006/ole">
            <p:oleObj spid="_x0000_s39942" name="Equation" r:id="rId6" imgW="698400" imgH="393480" progId="Equation.3">
              <p:embed/>
            </p:oleObj>
          </a:graphicData>
        </a:graphic>
      </p:graphicFrame>
      <p:graphicFrame>
        <p:nvGraphicFramePr>
          <p:cNvPr id="39946" name="Object 10"/>
          <p:cNvGraphicFramePr>
            <a:graphicFrameLocks noChangeAspect="1"/>
          </p:cNvGraphicFramePr>
          <p:nvPr/>
        </p:nvGraphicFramePr>
        <p:xfrm>
          <a:off x="6508750" y="5843587"/>
          <a:ext cx="2482850" cy="862013"/>
        </p:xfrm>
        <a:graphic>
          <a:graphicData uri="http://schemas.openxmlformats.org/presentationml/2006/ole">
            <p:oleObj spid="_x0000_s39946" name="Equation" r:id="rId7" imgW="1206360" imgH="419040" progId="Equation.3">
              <p:embed/>
            </p:oleObj>
          </a:graphicData>
        </a:graphic>
      </p:graphicFrame>
      <p:graphicFrame>
        <p:nvGraphicFramePr>
          <p:cNvPr id="39947" name="Object 11"/>
          <p:cNvGraphicFramePr>
            <a:graphicFrameLocks noChangeAspect="1"/>
          </p:cNvGraphicFramePr>
          <p:nvPr/>
        </p:nvGraphicFramePr>
        <p:xfrm>
          <a:off x="455612" y="5780088"/>
          <a:ext cx="2973388" cy="849312"/>
        </p:xfrm>
        <a:graphic>
          <a:graphicData uri="http://schemas.openxmlformats.org/presentationml/2006/ole">
            <p:oleObj spid="_x0000_s39947" name="Equation" r:id="rId8" imgW="1511280" imgH="431640" progId="Equation.3">
              <p:embed/>
            </p:oleObj>
          </a:graphicData>
        </a:graphic>
      </p:graphicFrame>
      <p:graphicFrame>
        <p:nvGraphicFramePr>
          <p:cNvPr id="39948" name="Object 12"/>
          <p:cNvGraphicFramePr>
            <a:graphicFrameLocks noChangeAspect="1"/>
          </p:cNvGraphicFramePr>
          <p:nvPr/>
        </p:nvGraphicFramePr>
        <p:xfrm>
          <a:off x="533400" y="4678363"/>
          <a:ext cx="850900" cy="350837"/>
        </p:xfrm>
        <a:graphic>
          <a:graphicData uri="http://schemas.openxmlformats.org/presentationml/2006/ole">
            <p:oleObj spid="_x0000_s39948" name="Equation" r:id="rId9" imgW="431640" imgH="177480" progId="Equation.3">
              <p:embed/>
            </p:oleObj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3647420" y="1689100"/>
          <a:ext cx="2260600" cy="914400"/>
        </p:xfrm>
        <a:graphic>
          <a:graphicData uri="http://schemas.openxmlformats.org/presentationml/2006/ole">
            <p:oleObj spid="_x0000_s40962" name="Equation" r:id="rId4" imgW="1130040" imgH="457200" progId="Equation.3">
              <p:embed/>
            </p:oleObj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048000" y="200556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r>
              <a:rPr lang="en-US" dirty="0" smtClean="0"/>
              <a:t>+1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86000" y="299616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t+1</a:t>
            </a:r>
            <a:endParaRPr lang="en-US" dirty="0"/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3068638" y="2654300"/>
          <a:ext cx="3479800" cy="965200"/>
        </p:xfrm>
        <a:graphic>
          <a:graphicData uri="http://schemas.openxmlformats.org/presentationml/2006/ole">
            <p:oleObj spid="_x0000_s40963" name="Equation" r:id="rId5" imgW="1739880" imgH="482400" progId="Equation.3">
              <p:embed/>
            </p:oleObj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3316288" y="838200"/>
          <a:ext cx="974725" cy="774700"/>
        </p:xfrm>
        <a:graphic>
          <a:graphicData uri="http://schemas.openxmlformats.org/presentationml/2006/ole">
            <p:oleObj spid="_x0000_s40964" name="Equation" r:id="rId6" imgW="495000" imgH="393480" progId="Equation.3">
              <p:embed/>
            </p:oleObj>
          </a:graphicData>
        </a:graphic>
      </p:graphicFrame>
      <p:graphicFrame>
        <p:nvGraphicFramePr>
          <p:cNvPr id="10" name="Object 6"/>
          <p:cNvGraphicFramePr>
            <a:graphicFrameLocks noChangeAspect="1"/>
          </p:cNvGraphicFramePr>
          <p:nvPr/>
        </p:nvGraphicFramePr>
        <p:xfrm>
          <a:off x="4262437" y="838200"/>
          <a:ext cx="1376363" cy="774700"/>
        </p:xfrm>
        <a:graphic>
          <a:graphicData uri="http://schemas.openxmlformats.org/presentationml/2006/ole">
            <p:oleObj spid="_x0000_s40965" name="Equation" r:id="rId7" imgW="698400" imgH="393480" progId="Equation.3">
              <p:embed/>
            </p:oleObj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838200" y="3826710"/>
          <a:ext cx="1684866" cy="1596189"/>
        </p:xfrm>
        <a:graphic>
          <a:graphicData uri="http://schemas.openxmlformats.org/presentationml/2006/ole">
            <p:oleObj spid="_x0000_s40966" name="Equation" r:id="rId8" imgW="965160" imgH="914400" progId="Equation.3">
              <p:embed/>
            </p:oleObj>
          </a:graphicData>
        </a:graphic>
      </p:graphicFrame>
      <p:graphicFrame>
        <p:nvGraphicFramePr>
          <p:cNvPr id="12" name="Object 9"/>
          <p:cNvGraphicFramePr>
            <a:graphicFrameLocks noChangeAspect="1"/>
          </p:cNvGraphicFramePr>
          <p:nvPr/>
        </p:nvGraphicFramePr>
        <p:xfrm>
          <a:off x="2742141" y="3827463"/>
          <a:ext cx="2371725" cy="1595437"/>
        </p:xfrm>
        <a:graphic>
          <a:graphicData uri="http://schemas.openxmlformats.org/presentationml/2006/ole">
            <p:oleObj spid="_x0000_s40967" name="Equation" r:id="rId9" imgW="1358640" imgH="914400" progId="Equation.3">
              <p:embed/>
            </p:oleObj>
          </a:graphicData>
        </a:graphic>
      </p:graphicFrame>
      <p:sp>
        <p:nvSpPr>
          <p:cNvPr id="13" name="Rectangle 12"/>
          <p:cNvSpPr/>
          <p:nvPr/>
        </p:nvSpPr>
        <p:spPr>
          <a:xfrm>
            <a:off x="2286000" y="152400"/>
            <a:ext cx="4580965" cy="6096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 smtClean="0">
                <a:solidFill>
                  <a:schemeClr val="tx1"/>
                </a:solidFill>
              </a:rPr>
              <a:t> Популационна </a:t>
            </a:r>
            <a:r>
              <a:rPr lang="bg-BG" sz="2000" b="1" dirty="0" smtClean="0">
                <a:solidFill>
                  <a:srgbClr val="FF0000"/>
                </a:solidFill>
              </a:rPr>
              <a:t>еволюция </a:t>
            </a:r>
            <a:endParaRPr lang="en-US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40968" name="Object 8"/>
          <p:cNvGraphicFramePr>
            <a:graphicFrameLocks noChangeAspect="1"/>
          </p:cNvGraphicFramePr>
          <p:nvPr/>
        </p:nvGraphicFramePr>
        <p:xfrm>
          <a:off x="5611813" y="4200525"/>
          <a:ext cx="2770187" cy="600075"/>
        </p:xfrm>
        <a:graphic>
          <a:graphicData uri="http://schemas.openxmlformats.org/presentationml/2006/ole">
            <p:oleObj spid="_x0000_s40968" name="Equation" r:id="rId10" imgW="1587240" imgH="342720" progId="Equation.3">
              <p:embed/>
            </p:oleObj>
          </a:graphicData>
        </a:graphic>
      </p:graphicFrame>
      <p:graphicFrame>
        <p:nvGraphicFramePr>
          <p:cNvPr id="40969" name="Object 9"/>
          <p:cNvGraphicFramePr>
            <a:graphicFrameLocks noChangeAspect="1"/>
          </p:cNvGraphicFramePr>
          <p:nvPr/>
        </p:nvGraphicFramePr>
        <p:xfrm>
          <a:off x="5967412" y="3733800"/>
          <a:ext cx="1728788" cy="377825"/>
        </p:xfrm>
        <a:graphic>
          <a:graphicData uri="http://schemas.openxmlformats.org/presentationml/2006/ole">
            <p:oleObj spid="_x0000_s40969" name="Equation" r:id="rId11" imgW="990360" imgH="215640" progId="Equation.3">
              <p:embed/>
            </p:oleObj>
          </a:graphicData>
        </a:graphic>
      </p:graphicFrame>
      <p:graphicFrame>
        <p:nvGraphicFramePr>
          <p:cNvPr id="40970" name="Object 10"/>
          <p:cNvGraphicFramePr>
            <a:graphicFrameLocks noChangeAspect="1"/>
          </p:cNvGraphicFramePr>
          <p:nvPr/>
        </p:nvGraphicFramePr>
        <p:xfrm>
          <a:off x="4763" y="5818188"/>
          <a:ext cx="3446462" cy="849312"/>
        </p:xfrm>
        <a:graphic>
          <a:graphicData uri="http://schemas.openxmlformats.org/presentationml/2006/ole">
            <p:oleObj spid="_x0000_s40970" name="Equation" r:id="rId12" imgW="1752480" imgH="431640" progId="Equation.3">
              <p:embed/>
            </p:oleObj>
          </a:graphicData>
        </a:graphic>
      </p:graphicFrame>
      <p:graphicFrame>
        <p:nvGraphicFramePr>
          <p:cNvPr id="40971" name="Object 11"/>
          <p:cNvGraphicFramePr>
            <a:graphicFrameLocks noChangeAspect="1"/>
          </p:cNvGraphicFramePr>
          <p:nvPr/>
        </p:nvGraphicFramePr>
        <p:xfrm>
          <a:off x="3505200" y="5856288"/>
          <a:ext cx="3470275" cy="849312"/>
        </p:xfrm>
        <a:graphic>
          <a:graphicData uri="http://schemas.openxmlformats.org/presentationml/2006/ole">
            <p:oleObj spid="_x0000_s40971" name="Equation" r:id="rId13" imgW="1765080" imgH="431640" progId="Equation.3">
              <p:embed/>
            </p:oleObj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264871" y="1066800"/>
            <a:ext cx="1640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Няма мутации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0" y="5574268"/>
            <a:ext cx="1529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Има мутации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7620000" y="6035675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А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8369084" y="6035675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В</a:t>
            </a:r>
            <a:endParaRPr lang="en-US" b="1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8001000" y="6186487"/>
            <a:ext cx="381000" cy="1588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001000" y="6338887"/>
            <a:ext cx="381000" cy="1588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988084" y="635214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001000" y="58070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</a:t>
            </a:r>
            <a:endParaRPr lang="en-US" dirty="0"/>
          </a:p>
        </p:txBody>
      </p:sp>
      <p:sp>
        <p:nvSpPr>
          <p:cNvPr id="27" name="Freeform 26"/>
          <p:cNvSpPr/>
          <p:nvPr/>
        </p:nvSpPr>
        <p:spPr>
          <a:xfrm>
            <a:off x="7255435" y="6053604"/>
            <a:ext cx="346636" cy="286871"/>
          </a:xfrm>
          <a:custGeom>
            <a:avLst/>
            <a:gdLst>
              <a:gd name="connsiteX0" fmla="*/ 346636 w 346636"/>
              <a:gd name="connsiteY0" fmla="*/ 11953 h 286871"/>
              <a:gd name="connsiteX1" fmla="*/ 50800 w 346636"/>
              <a:gd name="connsiteY1" fmla="*/ 38847 h 286871"/>
              <a:gd name="connsiteX2" fmla="*/ 41836 w 346636"/>
              <a:gd name="connsiteY2" fmla="*/ 245035 h 286871"/>
              <a:gd name="connsiteX3" fmla="*/ 283883 w 346636"/>
              <a:gd name="connsiteY3" fmla="*/ 280894 h 286871"/>
              <a:gd name="connsiteX4" fmla="*/ 274918 w 346636"/>
              <a:gd name="connsiteY4" fmla="*/ 280894 h 28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636" h="286871">
                <a:moveTo>
                  <a:pt x="346636" y="11953"/>
                </a:moveTo>
                <a:cubicBezTo>
                  <a:pt x="224118" y="5976"/>
                  <a:pt x="101600" y="0"/>
                  <a:pt x="50800" y="38847"/>
                </a:cubicBezTo>
                <a:cubicBezTo>
                  <a:pt x="0" y="77694"/>
                  <a:pt x="2989" y="204694"/>
                  <a:pt x="41836" y="245035"/>
                </a:cubicBezTo>
                <a:cubicBezTo>
                  <a:pt x="80683" y="285376"/>
                  <a:pt x="245036" y="274918"/>
                  <a:pt x="283883" y="280894"/>
                </a:cubicBezTo>
                <a:cubicBezTo>
                  <a:pt x="322730" y="286871"/>
                  <a:pt x="298824" y="283882"/>
                  <a:pt x="274918" y="280894"/>
                </a:cubicBezTo>
              </a:path>
            </a:pathLst>
          </a:custGeom>
          <a:ln w="28575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7313506" y="6504543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9" name="Freeform 28"/>
          <p:cNvSpPr/>
          <p:nvPr/>
        </p:nvSpPr>
        <p:spPr>
          <a:xfrm rot="10800000">
            <a:off x="8873564" y="6035675"/>
            <a:ext cx="346636" cy="286871"/>
          </a:xfrm>
          <a:custGeom>
            <a:avLst/>
            <a:gdLst>
              <a:gd name="connsiteX0" fmla="*/ 346636 w 346636"/>
              <a:gd name="connsiteY0" fmla="*/ 11953 h 286871"/>
              <a:gd name="connsiteX1" fmla="*/ 50800 w 346636"/>
              <a:gd name="connsiteY1" fmla="*/ 38847 h 286871"/>
              <a:gd name="connsiteX2" fmla="*/ 41836 w 346636"/>
              <a:gd name="connsiteY2" fmla="*/ 245035 h 286871"/>
              <a:gd name="connsiteX3" fmla="*/ 283883 w 346636"/>
              <a:gd name="connsiteY3" fmla="*/ 280894 h 286871"/>
              <a:gd name="connsiteX4" fmla="*/ 274918 w 346636"/>
              <a:gd name="connsiteY4" fmla="*/ 280894 h 28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636" h="286871">
                <a:moveTo>
                  <a:pt x="346636" y="11953"/>
                </a:moveTo>
                <a:cubicBezTo>
                  <a:pt x="224118" y="5976"/>
                  <a:pt x="101600" y="0"/>
                  <a:pt x="50800" y="38847"/>
                </a:cubicBezTo>
                <a:cubicBezTo>
                  <a:pt x="0" y="77694"/>
                  <a:pt x="2989" y="204694"/>
                  <a:pt x="41836" y="245035"/>
                </a:cubicBezTo>
                <a:cubicBezTo>
                  <a:pt x="80683" y="285376"/>
                  <a:pt x="245036" y="274918"/>
                  <a:pt x="283883" y="280894"/>
                </a:cubicBezTo>
                <a:cubicBezTo>
                  <a:pt x="322730" y="286871"/>
                  <a:pt x="298824" y="283882"/>
                  <a:pt x="274918" y="280894"/>
                </a:cubicBezTo>
              </a:path>
            </a:pathLst>
          </a:custGeom>
          <a:ln w="28575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8839200" y="6504543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</a:t>
            </a:r>
            <a:endParaRPr lang="en-US" dirty="0"/>
          </a:p>
        </p:txBody>
      </p:sp>
      <p:graphicFrame>
        <p:nvGraphicFramePr>
          <p:cNvPr id="40972" name="Object 12"/>
          <p:cNvGraphicFramePr>
            <a:graphicFrameLocks noChangeAspect="1"/>
          </p:cNvGraphicFramePr>
          <p:nvPr/>
        </p:nvGraphicFramePr>
        <p:xfrm>
          <a:off x="7620000" y="5410200"/>
          <a:ext cx="1074737" cy="349250"/>
        </p:xfrm>
        <a:graphic>
          <a:graphicData uri="http://schemas.openxmlformats.org/presentationml/2006/ole">
            <p:oleObj spid="_x0000_s40972" name="Equation" r:id="rId14" imgW="545760" imgH="177480" progId="Equation.3">
              <p:embed/>
            </p:oleObj>
          </a:graphicData>
        </a:graphic>
      </p:graphicFrame>
      <p:graphicFrame>
        <p:nvGraphicFramePr>
          <p:cNvPr id="40973" name="Object 13"/>
          <p:cNvGraphicFramePr>
            <a:graphicFrameLocks noChangeAspect="1"/>
          </p:cNvGraphicFramePr>
          <p:nvPr/>
        </p:nvGraphicFramePr>
        <p:xfrm>
          <a:off x="7119938" y="2954338"/>
          <a:ext cx="850900" cy="350837"/>
        </p:xfrm>
        <a:graphic>
          <a:graphicData uri="http://schemas.openxmlformats.org/presentationml/2006/ole">
            <p:oleObj spid="_x0000_s40973" name="Equation" r:id="rId15" imgW="431640" imgH="177480" progId="Equation.3">
              <p:embed/>
            </p:oleObj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2667000" y="1066800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52400" y="6477000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А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3724090" y="6477000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В</a:t>
            </a:r>
            <a:endParaRPr lang="en-US" b="1" dirty="0"/>
          </a:p>
        </p:txBody>
      </p:sp>
      <p:graphicFrame>
        <p:nvGraphicFramePr>
          <p:cNvPr id="40977" name="Object 17"/>
          <p:cNvGraphicFramePr>
            <a:graphicFrameLocks noChangeAspect="1"/>
          </p:cNvGraphicFramePr>
          <p:nvPr/>
        </p:nvGraphicFramePr>
        <p:xfrm>
          <a:off x="5562600" y="4733925"/>
          <a:ext cx="1417638" cy="600075"/>
        </p:xfrm>
        <a:graphic>
          <a:graphicData uri="http://schemas.openxmlformats.org/presentationml/2006/ole">
            <p:oleObj spid="_x0000_s40977" name="Equation" r:id="rId16" imgW="812520" imgH="342720" progId="Equation.3">
              <p:embed/>
            </p:oleObj>
          </a:graphicData>
        </a:graphic>
      </p:graphicFrame>
      <p:graphicFrame>
        <p:nvGraphicFramePr>
          <p:cNvPr id="40978" name="Object 18"/>
          <p:cNvGraphicFramePr>
            <a:graphicFrameLocks noChangeAspect="1"/>
          </p:cNvGraphicFramePr>
          <p:nvPr/>
        </p:nvGraphicFramePr>
        <p:xfrm>
          <a:off x="7172325" y="4724400"/>
          <a:ext cx="1152525" cy="600075"/>
        </p:xfrm>
        <a:graphic>
          <a:graphicData uri="http://schemas.openxmlformats.org/presentationml/2006/ole">
            <p:oleObj spid="_x0000_s40978" name="Equation" r:id="rId17" imgW="660240" imgH="342720" progId="Equation.3">
              <p:embed/>
            </p:oleObj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632015"/>
            <a:ext cx="7315200" cy="5567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775445" y="609600"/>
            <a:ext cx="23975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000" b="1" dirty="0" smtClean="0">
                <a:solidFill>
                  <a:schemeClr val="accent1">
                    <a:lumMod val="75000"/>
                  </a:schemeClr>
                </a:solidFill>
              </a:rPr>
              <a:t>Какво правят</a:t>
            </a:r>
          </a:p>
          <a:p>
            <a:r>
              <a:rPr lang="bg-BG" sz="2000" b="1" dirty="0" smtClean="0">
                <a:solidFill>
                  <a:schemeClr val="accent1">
                    <a:lumMod val="75000"/>
                  </a:schemeClr>
                </a:solidFill>
              </a:rPr>
              <a:t>биоинформатиците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09996" y="1734675"/>
            <a:ext cx="2000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dirty="0" smtClean="0">
                <a:solidFill>
                  <a:schemeClr val="accent2">
                    <a:lumMod val="75000"/>
                  </a:schemeClr>
                </a:solidFill>
              </a:rPr>
              <a:t>г</a:t>
            </a:r>
            <a:r>
              <a:rPr lang="bg-BG" sz="1600" dirty="0" smtClean="0">
                <a:solidFill>
                  <a:schemeClr val="accent2">
                    <a:lumMod val="75000"/>
                  </a:schemeClr>
                </a:solidFill>
              </a:rPr>
              <a:t>енетична експресия</a:t>
            </a:r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53440" y="2212508"/>
            <a:ext cx="1305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dirty="0" smtClean="0">
                <a:solidFill>
                  <a:schemeClr val="accent2">
                    <a:lumMod val="75000"/>
                  </a:schemeClr>
                </a:solidFill>
              </a:rPr>
              <a:t>секвениране</a:t>
            </a:r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49784" y="2891120"/>
            <a:ext cx="1346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dirty="0" smtClean="0">
                <a:solidFill>
                  <a:schemeClr val="accent2">
                    <a:lumMod val="75000"/>
                  </a:schemeClr>
                </a:solidFill>
              </a:rPr>
              <a:t>асемблиране</a:t>
            </a:r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73184" y="3109884"/>
            <a:ext cx="12506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b="1" dirty="0" smtClean="0">
                <a:solidFill>
                  <a:schemeClr val="accent3">
                    <a:lumMod val="50000"/>
                  </a:schemeClr>
                </a:solidFill>
              </a:rPr>
              <a:t>г</a:t>
            </a:r>
            <a:r>
              <a:rPr lang="bg-BG" sz="1200" b="1" dirty="0" smtClean="0">
                <a:solidFill>
                  <a:schemeClr val="accent3">
                    <a:lumMod val="50000"/>
                  </a:schemeClr>
                </a:solidFill>
              </a:rPr>
              <a:t>еномен анализ</a:t>
            </a:r>
            <a:endParaRPr lang="en-US" sz="12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1745" y="3073118"/>
            <a:ext cx="9959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dirty="0" smtClean="0">
                <a:solidFill>
                  <a:schemeClr val="accent2">
                    <a:lumMod val="75000"/>
                  </a:schemeClr>
                </a:solidFill>
              </a:rPr>
              <a:t>анотация</a:t>
            </a:r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73672" y="3707816"/>
            <a:ext cx="1695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b="1" dirty="0" smtClean="0">
                <a:solidFill>
                  <a:schemeClr val="accent3">
                    <a:lumMod val="50000"/>
                  </a:schemeClr>
                </a:solidFill>
              </a:rPr>
              <a:t>п</a:t>
            </a:r>
            <a:r>
              <a:rPr lang="bg-BG" sz="1200" b="1" dirty="0" smtClean="0">
                <a:solidFill>
                  <a:schemeClr val="accent3">
                    <a:lumMod val="50000"/>
                  </a:schemeClr>
                </a:solidFill>
              </a:rPr>
              <a:t>ерсонална медицина</a:t>
            </a:r>
            <a:endParaRPr lang="en-US" sz="12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96984" y="3507017"/>
            <a:ext cx="11201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b="1" dirty="0" smtClean="0">
                <a:solidFill>
                  <a:schemeClr val="accent3">
                    <a:lumMod val="50000"/>
                  </a:schemeClr>
                </a:solidFill>
              </a:rPr>
              <a:t>филогенетика</a:t>
            </a:r>
            <a:endParaRPr lang="en-US" sz="12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96984" y="3300827"/>
            <a:ext cx="16814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b="1" dirty="0" smtClean="0">
                <a:solidFill>
                  <a:schemeClr val="accent3">
                    <a:lumMod val="50000"/>
                  </a:schemeClr>
                </a:solidFill>
              </a:rPr>
              <a:t>б</a:t>
            </a:r>
            <a:r>
              <a:rPr lang="bg-BG" sz="1200" b="1" dirty="0" smtClean="0">
                <a:solidFill>
                  <a:schemeClr val="accent3">
                    <a:lumMod val="50000"/>
                  </a:schemeClr>
                </a:solidFill>
              </a:rPr>
              <a:t>иологична еволюция</a:t>
            </a:r>
            <a:endParaRPr lang="en-US" sz="1200" b="1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22930" y="567068"/>
            <a:ext cx="2971800" cy="6096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 smtClean="0">
                <a:solidFill>
                  <a:schemeClr val="tx1"/>
                </a:solidFill>
              </a:rPr>
              <a:t> </a:t>
            </a:r>
            <a:r>
              <a:rPr lang="bg-BG" sz="2000" b="1" dirty="0" smtClean="0">
                <a:solidFill>
                  <a:schemeClr val="tx1"/>
                </a:solidFill>
              </a:rPr>
              <a:t>Популационна</a:t>
            </a:r>
            <a:r>
              <a:rPr lang="bg-BG" sz="2000" b="1" dirty="0" smtClean="0">
                <a:solidFill>
                  <a:schemeClr val="tx1"/>
                </a:solidFill>
              </a:rPr>
              <a:t> </a:t>
            </a:r>
            <a:r>
              <a:rPr lang="bg-BG" sz="2000" b="1" dirty="0" smtClean="0">
                <a:solidFill>
                  <a:srgbClr val="FF0000"/>
                </a:solidFill>
              </a:rPr>
              <a:t>еволюция 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447800"/>
            <a:ext cx="5127625" cy="3806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Rectangle 16"/>
          <p:cNvSpPr/>
          <p:nvPr/>
        </p:nvSpPr>
        <p:spPr>
          <a:xfrm>
            <a:off x="295834" y="152400"/>
            <a:ext cx="4580965" cy="6096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 smtClean="0">
                <a:solidFill>
                  <a:schemeClr val="tx1"/>
                </a:solidFill>
              </a:rPr>
              <a:t> Популационна </a:t>
            </a:r>
            <a:r>
              <a:rPr lang="bg-BG" sz="2000" b="1" dirty="0" smtClean="0">
                <a:solidFill>
                  <a:srgbClr val="FF0000"/>
                </a:solidFill>
              </a:rPr>
              <a:t>еволюция 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38923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4962" y="4191000"/>
            <a:ext cx="8504238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Right Arrow 19"/>
          <p:cNvSpPr/>
          <p:nvPr/>
        </p:nvSpPr>
        <p:spPr>
          <a:xfrm>
            <a:off x="4182533" y="5181600"/>
            <a:ext cx="1905000" cy="990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b="1" dirty="0" smtClean="0"/>
              <a:t>Еволюционен</a:t>
            </a:r>
          </a:p>
          <a:p>
            <a:pPr algn="ctr"/>
            <a:r>
              <a:rPr lang="bg-BG" b="1" dirty="0" smtClean="0"/>
              <a:t>успех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 rot="1341671">
            <a:off x="644932" y="5990344"/>
            <a:ext cx="944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dirty="0" smtClean="0"/>
              <a:t>Фенотип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 rot="20557296">
            <a:off x="2478217" y="6150550"/>
            <a:ext cx="944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dirty="0" smtClean="0"/>
              <a:t>Фенотип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54945" y="5200543"/>
            <a:ext cx="8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dirty="0" smtClean="0"/>
              <a:t>Фитнес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6392333" y="4648200"/>
            <a:ext cx="2209800" cy="2286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b="1" dirty="0" smtClean="0">
                <a:solidFill>
                  <a:schemeClr val="tx1"/>
                </a:solidFill>
              </a:rPr>
              <a:t>Мутация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392333" y="5638800"/>
            <a:ext cx="2209800" cy="2286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b="1" dirty="0" smtClean="0">
                <a:solidFill>
                  <a:schemeClr val="tx1"/>
                </a:solidFill>
              </a:rPr>
              <a:t>Фиксация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14600" y="4812268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400" b="1" dirty="0" smtClean="0"/>
              <a:t>Мутант 1</a:t>
            </a:r>
            <a:endParaRPr lang="en-US" sz="1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606876" y="4724400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400" b="1" dirty="0" smtClean="0"/>
              <a:t>Мутант 2</a:t>
            </a:r>
            <a:endParaRPr lang="en-US" sz="14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295400" y="4343400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400" b="1" dirty="0" smtClean="0"/>
              <a:t>Мутант 3</a:t>
            </a:r>
            <a:endParaRPr lang="en-US" sz="1400" b="1" dirty="0"/>
          </a:p>
        </p:txBody>
      </p:sp>
      <p:pic>
        <p:nvPicPr>
          <p:cNvPr id="38925" name="Picture 1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" y="894273"/>
            <a:ext cx="3021013" cy="2682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27" name="Picture 1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57433" y="381000"/>
            <a:ext cx="2419767" cy="3683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" name="Right Arrow 32"/>
          <p:cNvSpPr/>
          <p:nvPr/>
        </p:nvSpPr>
        <p:spPr>
          <a:xfrm rot="19663321">
            <a:off x="3978276" y="1611553"/>
            <a:ext cx="1524000" cy="233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600" b="1" dirty="0" smtClean="0"/>
          </a:p>
          <a:p>
            <a:pPr algn="ctr"/>
            <a:endParaRPr lang="en-US" sz="1600" b="1" dirty="0"/>
          </a:p>
        </p:txBody>
      </p:sp>
      <p:sp>
        <p:nvSpPr>
          <p:cNvPr id="34" name="Right Arrow 33"/>
          <p:cNvSpPr/>
          <p:nvPr/>
        </p:nvSpPr>
        <p:spPr>
          <a:xfrm rot="2168736">
            <a:off x="3960933" y="2844292"/>
            <a:ext cx="1524000" cy="233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600" b="1" dirty="0" smtClean="0"/>
          </a:p>
          <a:p>
            <a:pPr algn="ctr"/>
            <a:endParaRPr lang="en-US" sz="16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990600" y="3657600"/>
            <a:ext cx="2024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>
                <a:solidFill>
                  <a:schemeClr val="bg1"/>
                </a:solidFill>
              </a:rPr>
              <a:t>Последователност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 rot="19709921">
            <a:off x="3919418" y="1331801"/>
            <a:ext cx="1176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>
                <a:solidFill>
                  <a:schemeClr val="bg1"/>
                </a:solidFill>
              </a:rPr>
              <a:t>Структура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 rot="2251829">
            <a:off x="4308891" y="2511041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>
                <a:solidFill>
                  <a:schemeClr val="bg1"/>
                </a:solidFill>
              </a:rPr>
              <a:t>Функция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8400" y="2743200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b="1" dirty="0" smtClean="0"/>
              <a:t>Мутант 1</a:t>
            </a:r>
            <a:endParaRPr lang="en-US" sz="12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2209800" y="1749623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b="1" dirty="0" smtClean="0"/>
              <a:t>Мутант 3</a:t>
            </a:r>
            <a:endParaRPr lang="en-US" sz="12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143000" y="1143000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b="1" dirty="0" smtClean="0"/>
              <a:t>Мутант 2</a:t>
            </a:r>
            <a:endParaRPr lang="en-US" sz="12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6400800" y="1426296"/>
            <a:ext cx="67723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bg-BG" sz="1200" b="1" dirty="0" smtClean="0"/>
              <a:t>м</a:t>
            </a:r>
            <a:r>
              <a:rPr lang="bg-BG" sz="1200" b="1" dirty="0" smtClean="0"/>
              <a:t>утант </a:t>
            </a:r>
            <a:endParaRPr lang="en-US" sz="12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6974540" y="3246131"/>
            <a:ext cx="6772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b="1" dirty="0" smtClean="0"/>
              <a:t>м</a:t>
            </a:r>
            <a:r>
              <a:rPr lang="bg-BG" sz="1200" b="1" dirty="0" smtClean="0"/>
              <a:t>утант </a:t>
            </a:r>
            <a:endParaRPr lang="en-US" sz="1200" b="1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2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1143000"/>
            <a:ext cx="4401395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Right Arrow 24"/>
          <p:cNvSpPr/>
          <p:nvPr/>
        </p:nvSpPr>
        <p:spPr>
          <a:xfrm>
            <a:off x="3733800" y="3810000"/>
            <a:ext cx="533400" cy="48463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1504951"/>
            <a:ext cx="3200400" cy="2914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7" name="Straight Connector 26"/>
          <p:cNvCxnSpPr/>
          <p:nvPr/>
        </p:nvCxnSpPr>
        <p:spPr>
          <a:xfrm rot="16200000" flipH="1">
            <a:off x="600075" y="1828801"/>
            <a:ext cx="276225" cy="1047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61950" y="1409701"/>
            <a:ext cx="8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Клетка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066800" y="2973944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Ядро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600200" y="2733676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Хромозома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066925" y="3095626"/>
            <a:ext cx="499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Ген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 rot="20837981">
            <a:off x="4452555" y="4636177"/>
            <a:ext cx="624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Гени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 rot="20930454">
            <a:off x="4434602" y="2889522"/>
            <a:ext cx="10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>
                <a:solidFill>
                  <a:srgbClr val="FF0000"/>
                </a:solidFill>
              </a:rPr>
              <a:t>Белтъци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 rot="20927617">
            <a:off x="4412151" y="1171339"/>
            <a:ext cx="1433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Метаболизм</a:t>
            </a:r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 rot="5400000">
            <a:off x="719139" y="4224338"/>
            <a:ext cx="542926" cy="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16200000" flipH="1">
            <a:off x="1900238" y="4491038"/>
            <a:ext cx="238126" cy="7619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304800" y="4419600"/>
            <a:ext cx="3200400" cy="190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5400000">
            <a:off x="-21792" y="4784293"/>
            <a:ext cx="1485899" cy="832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TextBox 38"/>
          <p:cNvSpPr txBox="1"/>
          <p:nvPr/>
        </p:nvSpPr>
        <p:spPr>
          <a:xfrm>
            <a:off x="990599" y="5410200"/>
            <a:ext cx="931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Аденин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990599" y="4724400"/>
            <a:ext cx="809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Тимин</a:t>
            </a:r>
            <a:endParaRPr lang="en-US" dirty="0"/>
          </a:p>
        </p:txBody>
      </p:sp>
      <p:pic>
        <p:nvPicPr>
          <p:cNvPr id="41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81200" y="4870236"/>
            <a:ext cx="1387481" cy="1225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2" name="TextBox 41"/>
          <p:cNvSpPr txBox="1"/>
          <p:nvPr/>
        </p:nvSpPr>
        <p:spPr>
          <a:xfrm>
            <a:off x="2514600" y="6019800"/>
            <a:ext cx="857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Белтък</a:t>
            </a:r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5400000">
            <a:off x="2616708" y="4393692"/>
            <a:ext cx="533400" cy="280416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447800" y="255495"/>
            <a:ext cx="5867400" cy="6096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 smtClean="0">
                <a:solidFill>
                  <a:schemeClr val="tx1"/>
                </a:solidFill>
              </a:rPr>
              <a:t>Информационно моделиране на клетъчните функции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90787" y="702588"/>
            <a:ext cx="5205413" cy="6053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7767492" y="1712100"/>
            <a:ext cx="1295400" cy="5334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772317" y="1799968"/>
            <a:ext cx="127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Неполярни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767492" y="3776250"/>
            <a:ext cx="1295400" cy="5334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88067" y="3864118"/>
            <a:ext cx="1042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Полярни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767492" y="5429500"/>
            <a:ext cx="1295400" cy="5334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772317" y="5517368"/>
            <a:ext cx="1295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Йонизуеми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581400" y="76200"/>
            <a:ext cx="3962400" cy="5334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778626" y="143435"/>
            <a:ext cx="3581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000" b="1" dirty="0" smtClean="0"/>
              <a:t>20 вида алфа-аминокиселини </a:t>
            </a:r>
            <a:endParaRPr lang="en-US" sz="2000" b="1" dirty="0"/>
          </a:p>
        </p:txBody>
      </p:sp>
      <p:sp>
        <p:nvSpPr>
          <p:cNvPr id="16" name="Rectangle 15"/>
          <p:cNvSpPr/>
          <p:nvPr/>
        </p:nvSpPr>
        <p:spPr>
          <a:xfrm>
            <a:off x="0" y="1676400"/>
            <a:ext cx="1447800" cy="5334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6061" y="1757518"/>
            <a:ext cx="1431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Амино група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990600" y="4724400"/>
            <a:ext cx="1447800" cy="5334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67450" y="4805518"/>
            <a:ext cx="149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алфа- карбон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0" y="914400"/>
            <a:ext cx="2362200" cy="5334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50476" y="995518"/>
            <a:ext cx="205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/>
              <a:t>Карбоксилна група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-1" y="5486400"/>
            <a:ext cx="1817225" cy="5334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0" y="5567518"/>
            <a:ext cx="1862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Странична група</a:t>
            </a:r>
            <a:endParaRPr lang="en-US" dirty="0"/>
          </a:p>
        </p:txBody>
      </p:sp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7776" y="2410425"/>
            <a:ext cx="2286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6" name="Straight Connector 25"/>
          <p:cNvCxnSpPr/>
          <p:nvPr/>
        </p:nvCxnSpPr>
        <p:spPr>
          <a:xfrm rot="5400000">
            <a:off x="304800" y="2362200"/>
            <a:ext cx="304800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>
            <a:off x="1447800" y="1981200"/>
            <a:ext cx="1066800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14300" y="4610100"/>
            <a:ext cx="1371600" cy="381000"/>
          </a:xfrm>
          <a:prstGeom prst="line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16200000" flipH="1">
            <a:off x="1066800" y="3657600"/>
            <a:ext cx="1295400" cy="838200"/>
          </a:xfrm>
          <a:prstGeom prst="line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447800" y="76200"/>
            <a:ext cx="1447800" cy="5334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 smtClean="0">
                <a:solidFill>
                  <a:srgbClr val="FF0000"/>
                </a:solidFill>
              </a:rPr>
              <a:t>Белтъци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35" name="Right Arrow 34"/>
          <p:cNvSpPr/>
          <p:nvPr/>
        </p:nvSpPr>
        <p:spPr>
          <a:xfrm>
            <a:off x="3056965" y="201705"/>
            <a:ext cx="381000" cy="3048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3034555" y="76200"/>
            <a:ext cx="5867400" cy="6096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52485" y="187218"/>
            <a:ext cx="594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/>
              <a:t>Белтъците </a:t>
            </a:r>
            <a:r>
              <a:rPr lang="ru-RU" sz="2000" b="1" dirty="0" smtClean="0"/>
              <a:t>са полимери на </a:t>
            </a:r>
            <a:r>
              <a:rPr lang="ru-RU" sz="2000" b="1" dirty="0" smtClean="0"/>
              <a:t>алфа-аминокиселините</a:t>
            </a:r>
            <a:endParaRPr lang="en-US" sz="2000" b="1" dirty="0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3124200"/>
            <a:ext cx="362196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757515"/>
            <a:ext cx="3124200" cy="2050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8200" y="757515"/>
            <a:ext cx="3261073" cy="204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31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98225" y="4572000"/>
            <a:ext cx="4266326" cy="2133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Rectangle 12"/>
          <p:cNvSpPr/>
          <p:nvPr/>
        </p:nvSpPr>
        <p:spPr>
          <a:xfrm>
            <a:off x="7924800" y="903165"/>
            <a:ext cx="1219200" cy="6858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922875" y="914659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dirty="0" smtClean="0"/>
              <a:t>Странични</a:t>
            </a:r>
          </a:p>
          <a:p>
            <a:pPr algn="ctr"/>
            <a:r>
              <a:rPr lang="bg-BG" dirty="0" smtClean="0"/>
              <a:t>групи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926725" y="1683490"/>
            <a:ext cx="1219200" cy="6858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092312" y="1831332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dirty="0" smtClean="0"/>
              <a:t>Основа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>
            <a:off x="4126375" y="1963270"/>
            <a:ext cx="457200" cy="1266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629400" y="4572000"/>
            <a:ext cx="2133600" cy="6858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694025" y="4595069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 smtClean="0"/>
              <a:t>φ</a:t>
            </a:r>
            <a:r>
              <a:rPr lang="bg-BG" b="1" dirty="0" smtClean="0"/>
              <a:t>,</a:t>
            </a:r>
            <a:r>
              <a:rPr lang="el-GR" b="1" dirty="0" smtClean="0"/>
              <a:t>ψ</a:t>
            </a:r>
            <a:r>
              <a:rPr lang="bg-BG" b="1" dirty="0" smtClean="0"/>
              <a:t>-</a:t>
            </a:r>
            <a:r>
              <a:rPr lang="bg-BG" dirty="0" smtClean="0"/>
              <a:t>Карта на</a:t>
            </a:r>
          </a:p>
          <a:p>
            <a:pPr algn="ctr"/>
            <a:r>
              <a:rPr lang="bg-BG" dirty="0" smtClean="0"/>
              <a:t>Рамачандран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248400" y="3294530"/>
            <a:ext cx="2743200" cy="6858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225250" y="3304099"/>
            <a:ext cx="2817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b="1" dirty="0" smtClean="0"/>
              <a:t>φ</a:t>
            </a:r>
            <a:r>
              <a:rPr lang="bg-BG" b="1" dirty="0" smtClean="0"/>
              <a:t>,</a:t>
            </a:r>
            <a:r>
              <a:rPr lang="el-GR" b="1" dirty="0" smtClean="0"/>
              <a:t>ψ </a:t>
            </a:r>
            <a:r>
              <a:rPr lang="bg-BG" b="1" dirty="0" smtClean="0"/>
              <a:t>-</a:t>
            </a:r>
            <a:r>
              <a:rPr lang="bg-BG" dirty="0" smtClean="0"/>
              <a:t>ъгли на ротацията </a:t>
            </a:r>
            <a:r>
              <a:rPr lang="bg-BG" dirty="0" smtClean="0"/>
              <a:t>на </a:t>
            </a:r>
            <a:endParaRPr lang="bg-BG" dirty="0" smtClean="0"/>
          </a:p>
          <a:p>
            <a:pPr algn="ctr"/>
            <a:r>
              <a:rPr lang="bg-BG" dirty="0" smtClean="0"/>
              <a:t>пептидните равнини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85800" y="6019800"/>
            <a:ext cx="1219200" cy="5334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 smtClean="0">
                <a:solidFill>
                  <a:schemeClr val="tx1"/>
                </a:solidFill>
              </a:rPr>
              <a:t>бета-лист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33400" y="4800600"/>
            <a:ext cx="1447800" cy="5334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 smtClean="0">
                <a:solidFill>
                  <a:schemeClr val="tx1"/>
                </a:solidFill>
              </a:rPr>
              <a:t>алфа-хеликс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535270" y="5638800"/>
            <a:ext cx="2514600" cy="7620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400" dirty="0" smtClean="0">
              <a:solidFill>
                <a:schemeClr val="tx1"/>
              </a:solidFill>
            </a:endParaRPr>
          </a:p>
          <a:p>
            <a:pPr algn="ctr"/>
            <a:r>
              <a:rPr lang="bg-BG" sz="1400" dirty="0" smtClean="0">
                <a:solidFill>
                  <a:schemeClr val="tx1"/>
                </a:solidFill>
              </a:rPr>
              <a:t>стерически бариери на въртене между </a:t>
            </a:r>
            <a:r>
              <a:rPr lang="bg-BG" sz="1400" dirty="0" smtClean="0">
                <a:solidFill>
                  <a:schemeClr val="tx1"/>
                </a:solidFill>
              </a:rPr>
              <a:t>кислородния атом </a:t>
            </a:r>
            <a:r>
              <a:rPr lang="bg-BG" sz="1400" b="1" dirty="0" smtClean="0">
                <a:solidFill>
                  <a:srgbClr val="FF0000"/>
                </a:solidFill>
              </a:rPr>
              <a:t>О</a:t>
            </a:r>
            <a:r>
              <a:rPr lang="bg-BG" sz="1400" dirty="0" smtClean="0">
                <a:solidFill>
                  <a:schemeClr val="tx1"/>
                </a:solidFill>
              </a:rPr>
              <a:t> </a:t>
            </a:r>
            <a:r>
              <a:rPr lang="bg-BG" sz="1400" dirty="0" smtClean="0">
                <a:solidFill>
                  <a:schemeClr val="tx1"/>
                </a:solidFill>
              </a:rPr>
              <a:t>и страничната група </a:t>
            </a:r>
            <a:r>
              <a:rPr lang="en-US" sz="1400" b="1" dirty="0" smtClean="0">
                <a:solidFill>
                  <a:srgbClr val="FF0000"/>
                </a:solidFill>
              </a:rPr>
              <a:t>R</a:t>
            </a:r>
            <a:endParaRPr lang="en-US" sz="1400" b="1" dirty="0" smtClean="0">
              <a:solidFill>
                <a:srgbClr val="FF0000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67400" y="6031468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О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867400" y="525780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29" name="Arc 28"/>
          <p:cNvSpPr/>
          <p:nvPr/>
        </p:nvSpPr>
        <p:spPr>
          <a:xfrm rot="2093121">
            <a:off x="2668387" y="4811200"/>
            <a:ext cx="228600" cy="609600"/>
          </a:xfrm>
          <a:prstGeom prst="arc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Arc 29"/>
          <p:cNvSpPr/>
          <p:nvPr/>
        </p:nvSpPr>
        <p:spPr>
          <a:xfrm rot="2093121">
            <a:off x="2628047" y="5933000"/>
            <a:ext cx="228600" cy="609600"/>
          </a:xfrm>
          <a:prstGeom prst="arc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699828" y="5105400"/>
            <a:ext cx="311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400" dirty="0" smtClean="0"/>
              <a:t>ψ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2667000" y="6245423"/>
            <a:ext cx="311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400" dirty="0" smtClean="0"/>
              <a:t>ψ</a:t>
            </a:r>
            <a:endParaRPr lang="en-US" sz="1400" dirty="0"/>
          </a:p>
        </p:txBody>
      </p:sp>
      <p:sp>
        <p:nvSpPr>
          <p:cNvPr id="33" name="Arc 32"/>
          <p:cNvSpPr/>
          <p:nvPr/>
        </p:nvSpPr>
        <p:spPr>
          <a:xfrm rot="16990467">
            <a:off x="5498470" y="5881556"/>
            <a:ext cx="228600" cy="362580"/>
          </a:xfrm>
          <a:prstGeom prst="arc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327496" y="5562600"/>
            <a:ext cx="301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400" dirty="0" smtClean="0"/>
              <a:t>φ</a:t>
            </a:r>
            <a:endParaRPr lang="en-US" sz="1400" dirty="0"/>
          </a:p>
        </p:txBody>
      </p:sp>
      <p:pic>
        <p:nvPicPr>
          <p:cNvPr id="26632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3400" y="2877670"/>
            <a:ext cx="1828800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33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3400" y="3713102"/>
            <a:ext cx="1828800" cy="787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7" name="Arc 36"/>
          <p:cNvSpPr/>
          <p:nvPr/>
        </p:nvSpPr>
        <p:spPr>
          <a:xfrm rot="13246301">
            <a:off x="1874395" y="3017770"/>
            <a:ext cx="228600" cy="457956"/>
          </a:xfrm>
          <a:prstGeom prst="arc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676400" y="2814915"/>
            <a:ext cx="309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400" dirty="0" smtClean="0"/>
              <a:t>ω</a:t>
            </a:r>
            <a:endParaRPr lang="en-US" sz="1400" dirty="0"/>
          </a:p>
        </p:txBody>
      </p:sp>
      <p:sp>
        <p:nvSpPr>
          <p:cNvPr id="40" name="Arc 39"/>
          <p:cNvSpPr/>
          <p:nvPr/>
        </p:nvSpPr>
        <p:spPr>
          <a:xfrm rot="13864296">
            <a:off x="338977" y="3354613"/>
            <a:ext cx="453660" cy="529774"/>
          </a:xfrm>
          <a:prstGeom prst="arc">
            <a:avLst/>
          </a:prstGeom>
          <a:noFill/>
          <a:ln w="38100" cap="rnd">
            <a:solidFill>
              <a:srgbClr val="FFC000"/>
            </a:solidFill>
            <a:bevel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15155" y="76200"/>
            <a:ext cx="2209800" cy="6096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b="1" dirty="0" smtClean="0">
                <a:solidFill>
                  <a:srgbClr val="FF0000"/>
                </a:solidFill>
              </a:rPr>
              <a:t>Първична структура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3" name="Right Arrow 42"/>
          <p:cNvSpPr/>
          <p:nvPr/>
        </p:nvSpPr>
        <p:spPr>
          <a:xfrm>
            <a:off x="2545980" y="251010"/>
            <a:ext cx="381000" cy="3048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381000" y="152400"/>
            <a:ext cx="4038600" cy="6096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7694" y="263418"/>
            <a:ext cx="4126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FF0000"/>
                </a:solidFill>
              </a:rPr>
              <a:t> Вторична Структура</a:t>
            </a:r>
            <a:r>
              <a:rPr lang="ru-RU" sz="2000" dirty="0" smtClean="0"/>
              <a:t> на Белтъците</a:t>
            </a:r>
            <a:endParaRPr lang="en-US" sz="2000" dirty="0"/>
          </a:p>
        </p:txBody>
      </p:sp>
      <p:pic>
        <p:nvPicPr>
          <p:cNvPr id="27655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5530" y="1135287"/>
            <a:ext cx="4073670" cy="252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6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9730" y="4033331"/>
            <a:ext cx="4052649" cy="2748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Rectangle 20"/>
          <p:cNvSpPr/>
          <p:nvPr/>
        </p:nvSpPr>
        <p:spPr>
          <a:xfrm>
            <a:off x="6117454" y="533400"/>
            <a:ext cx="1295400" cy="4572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077796" y="581025"/>
            <a:ext cx="1389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dirty="0" smtClean="0"/>
              <a:t>алфа-хеликс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914400" y="3429000"/>
            <a:ext cx="2743199" cy="4572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76299" y="3469243"/>
            <a:ext cx="281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 smtClean="0"/>
              <a:t>бета-лист=2 бета стренда</a:t>
            </a:r>
            <a:endParaRPr lang="en-US" dirty="0"/>
          </a:p>
        </p:txBody>
      </p:sp>
      <p:pic>
        <p:nvPicPr>
          <p:cNvPr id="27657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8200" y="1600200"/>
            <a:ext cx="2854661" cy="157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Rectangle 28"/>
          <p:cNvSpPr/>
          <p:nvPr/>
        </p:nvSpPr>
        <p:spPr>
          <a:xfrm>
            <a:off x="5105400" y="4114800"/>
            <a:ext cx="3733800" cy="5334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105400" y="4090320"/>
            <a:ext cx="3745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600" dirty="0" smtClean="0"/>
              <a:t>Геометрични параметри за </a:t>
            </a:r>
            <a:r>
              <a:rPr lang="bg-BG" sz="1600" dirty="0" smtClean="0"/>
              <a:t>регулярните</a:t>
            </a:r>
            <a:endParaRPr lang="en-US" sz="1600" dirty="0" smtClean="0"/>
          </a:p>
          <a:p>
            <a:pPr algn="ctr"/>
            <a:r>
              <a:rPr lang="bg-BG" sz="1600" dirty="0" smtClean="0"/>
              <a:t> </a:t>
            </a:r>
            <a:r>
              <a:rPr lang="bg-BG" sz="1600" dirty="0" smtClean="0"/>
              <a:t>полипептидни конформации</a:t>
            </a:r>
            <a:endParaRPr lang="en-US" sz="1600" dirty="0"/>
          </a:p>
        </p:txBody>
      </p:sp>
      <p:pic>
        <p:nvPicPr>
          <p:cNvPr id="27660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43440" y="5257800"/>
            <a:ext cx="277196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" name="Rectangle 32"/>
          <p:cNvSpPr/>
          <p:nvPr/>
        </p:nvSpPr>
        <p:spPr>
          <a:xfrm>
            <a:off x="4522690" y="5275730"/>
            <a:ext cx="1295400" cy="3810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1400" dirty="0" smtClean="0">
                <a:solidFill>
                  <a:schemeClr val="tx1"/>
                </a:solidFill>
              </a:rPr>
              <a:t>а</a:t>
            </a:r>
            <a:r>
              <a:rPr lang="bg-BG" sz="1400" dirty="0" smtClean="0">
                <a:solidFill>
                  <a:schemeClr val="tx1"/>
                </a:solidFill>
              </a:rPr>
              <a:t>нтипаралел </a:t>
            </a:r>
          </a:p>
          <a:p>
            <a:pPr algn="ctr"/>
            <a:r>
              <a:rPr lang="bg-BG" sz="1400" dirty="0" smtClean="0">
                <a:solidFill>
                  <a:schemeClr val="tx1"/>
                </a:solidFill>
              </a:rPr>
              <a:t>бета лист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522695" y="5710520"/>
            <a:ext cx="1295400" cy="2286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1400" dirty="0" smtClean="0">
                <a:solidFill>
                  <a:schemeClr val="tx1"/>
                </a:solidFill>
              </a:rPr>
              <a:t>а</a:t>
            </a:r>
            <a:r>
              <a:rPr lang="bg-BG" sz="1400" dirty="0" smtClean="0">
                <a:solidFill>
                  <a:schemeClr val="tx1"/>
                </a:solidFill>
              </a:rPr>
              <a:t>лфа-хеликс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5" name="Left Brace 34"/>
          <p:cNvSpPr/>
          <p:nvPr/>
        </p:nvSpPr>
        <p:spPr>
          <a:xfrm>
            <a:off x="5867400" y="5334000"/>
            <a:ext cx="228600" cy="38100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Left Brace 41"/>
          <p:cNvSpPr/>
          <p:nvPr/>
        </p:nvSpPr>
        <p:spPr>
          <a:xfrm rot="16200000">
            <a:off x="8189260" y="5544670"/>
            <a:ext cx="228600" cy="114300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248400" y="4912660"/>
            <a:ext cx="2859740" cy="3048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208060" y="4899210"/>
            <a:ext cx="309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400" b="1" dirty="0" smtClean="0"/>
              <a:t>φ</a:t>
            </a:r>
            <a:endParaRPr lang="en-US" sz="14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6656295" y="4899210"/>
            <a:ext cx="317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400" b="1" dirty="0" smtClean="0"/>
              <a:t>ψ</a:t>
            </a:r>
            <a:endParaRPr lang="en-US" sz="14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7059290" y="4914163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400" b="1" dirty="0" smtClean="0"/>
              <a:t>ω</a:t>
            </a:r>
            <a:endParaRPr lang="en-US" sz="14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7696200" y="4899210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400" b="1" dirty="0" smtClean="0"/>
              <a:t>С</a:t>
            </a:r>
            <a:endParaRPr lang="en-US" sz="14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7810393" y="4939550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400" dirty="0" smtClean="0"/>
              <a:t>α</a:t>
            </a:r>
            <a:endParaRPr lang="en-US" sz="1400" dirty="0"/>
          </a:p>
        </p:txBody>
      </p:sp>
      <p:sp>
        <p:nvSpPr>
          <p:cNvPr id="49" name="TextBox 48"/>
          <p:cNvSpPr txBox="1"/>
          <p:nvPr/>
        </p:nvSpPr>
        <p:spPr>
          <a:xfrm>
            <a:off x="8077200" y="4899210"/>
            <a:ext cx="10632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400" b="1" dirty="0" smtClean="0"/>
              <a:t>Разстояние</a:t>
            </a:r>
            <a:endParaRPr lang="en-US" sz="1400" b="1" dirty="0"/>
          </a:p>
        </p:txBody>
      </p:sp>
      <p:sp>
        <p:nvSpPr>
          <p:cNvPr id="50" name="Rectangle 49"/>
          <p:cNvSpPr/>
          <p:nvPr/>
        </p:nvSpPr>
        <p:spPr>
          <a:xfrm>
            <a:off x="7682755" y="6270814"/>
            <a:ext cx="1259540" cy="412375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1400" dirty="0" smtClean="0">
                <a:solidFill>
                  <a:schemeClr val="tx1"/>
                </a:solidFill>
              </a:rPr>
              <a:t>е</a:t>
            </a:r>
            <a:r>
              <a:rPr lang="bg-BG" sz="1400" dirty="0" smtClean="0">
                <a:solidFill>
                  <a:schemeClr val="tx1"/>
                </a:solidFill>
              </a:rPr>
              <a:t>дин пълен оборот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2666999" y="76200"/>
            <a:ext cx="3657600" cy="6096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31624" y="187218"/>
            <a:ext cx="359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FF0000"/>
                </a:solidFill>
              </a:rPr>
              <a:t> Третична Структура</a:t>
            </a:r>
            <a:r>
              <a:rPr lang="ru-RU" dirty="0" smtClean="0"/>
              <a:t> на белтъците</a:t>
            </a:r>
            <a:endParaRPr lang="en-US" dirty="0"/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838200"/>
            <a:ext cx="5330911" cy="2506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57600" y="4224469"/>
            <a:ext cx="5351150" cy="1871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70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2590801"/>
            <a:ext cx="3330787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Rectangle 16"/>
          <p:cNvSpPr/>
          <p:nvPr/>
        </p:nvSpPr>
        <p:spPr>
          <a:xfrm>
            <a:off x="152400" y="838200"/>
            <a:ext cx="3429000" cy="16002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52400" y="819150"/>
            <a:ext cx="342900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 smtClean="0">
                <a:solidFill>
                  <a:srgbClr val="FF0000"/>
                </a:solidFill>
              </a:rPr>
              <a:t> </a:t>
            </a:r>
            <a:r>
              <a:rPr lang="ru-RU" sz="1600" b="1" dirty="0" smtClean="0">
                <a:solidFill>
                  <a:srgbClr val="FF0000"/>
                </a:solidFill>
              </a:rPr>
              <a:t>Третичната структура</a:t>
            </a:r>
            <a:r>
              <a:rPr lang="ru-RU" sz="1600" dirty="0" smtClean="0"/>
              <a:t> на белтъците се образува от упаковката на вторичните структури. </a:t>
            </a:r>
            <a:r>
              <a:rPr lang="ru-RU" sz="1600" b="1" dirty="0" smtClean="0">
                <a:solidFill>
                  <a:srgbClr val="FF0000"/>
                </a:solidFill>
              </a:rPr>
              <a:t>Фолдовете</a:t>
            </a:r>
            <a:r>
              <a:rPr lang="ru-RU" sz="1600" dirty="0" smtClean="0"/>
              <a:t> определят как вторичните структури се свързват помежду си от белтъчната верижка 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3657600" y="3429000"/>
            <a:ext cx="838200" cy="3810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 smtClean="0">
                <a:solidFill>
                  <a:schemeClr val="tx1"/>
                </a:solidFill>
              </a:rPr>
              <a:t>алфа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029200" y="3429000"/>
            <a:ext cx="1143000" cy="5334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 smtClean="0">
                <a:solidFill>
                  <a:schemeClr val="tx1"/>
                </a:solidFill>
              </a:rPr>
              <a:t>бета сандвич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572250" y="3429000"/>
            <a:ext cx="838200" cy="3810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 smtClean="0">
                <a:solidFill>
                  <a:schemeClr val="tx1"/>
                </a:solidFill>
              </a:rPr>
              <a:t>бета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620000" y="3429000"/>
            <a:ext cx="1371600" cy="3810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 smtClean="0">
                <a:solidFill>
                  <a:schemeClr val="tx1"/>
                </a:solidFill>
              </a:rPr>
              <a:t>а</a:t>
            </a:r>
            <a:r>
              <a:rPr lang="bg-BG" dirty="0" smtClean="0">
                <a:solidFill>
                  <a:schemeClr val="tx1"/>
                </a:solidFill>
              </a:rPr>
              <a:t>лфа + бета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629400" y="381000"/>
            <a:ext cx="2057400" cy="3810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 smtClean="0">
                <a:solidFill>
                  <a:schemeClr val="tx1"/>
                </a:solidFill>
              </a:rPr>
              <a:t>б</a:t>
            </a:r>
            <a:r>
              <a:rPr lang="bg-BG" dirty="0" smtClean="0">
                <a:solidFill>
                  <a:schemeClr val="tx1"/>
                </a:solidFill>
              </a:rPr>
              <a:t>елтъчни фолдове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rot="10800000" flipV="1">
            <a:off x="6019800" y="762000"/>
            <a:ext cx="457200" cy="3810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038600" y="6248400"/>
            <a:ext cx="990600" cy="3810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553200" y="6172200"/>
            <a:ext cx="2438400" cy="5334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 smtClean="0">
                <a:solidFill>
                  <a:schemeClr val="tx1"/>
                </a:solidFill>
              </a:rPr>
              <a:t>а</a:t>
            </a:r>
            <a:r>
              <a:rPr lang="bg-BG" dirty="0" smtClean="0">
                <a:solidFill>
                  <a:schemeClr val="tx1"/>
                </a:solidFill>
              </a:rPr>
              <a:t>лфа и бета образуват </a:t>
            </a:r>
            <a:r>
              <a:rPr lang="bg-BG" b="1" dirty="0" smtClean="0">
                <a:solidFill>
                  <a:srgbClr val="FF0000"/>
                </a:solidFill>
              </a:rPr>
              <a:t>отделни слоеве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rot="5400000" flipH="1" flipV="1">
            <a:off x="381000" y="4800600"/>
            <a:ext cx="228600" cy="2286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rot="16200000" flipV="1">
            <a:off x="2514602" y="3810002"/>
            <a:ext cx="685799" cy="53339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743200" y="4343400"/>
            <a:ext cx="861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dirty="0" smtClean="0"/>
              <a:t>бета</a:t>
            </a:r>
          </a:p>
          <a:p>
            <a:pPr algn="ctr"/>
            <a:r>
              <a:rPr lang="bg-BG" dirty="0" smtClean="0"/>
              <a:t>стренд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230032" y="4953000"/>
            <a:ext cx="836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dirty="0" smtClean="0"/>
              <a:t>алфа</a:t>
            </a:r>
          </a:p>
          <a:p>
            <a:pPr algn="ctr"/>
            <a:r>
              <a:rPr lang="bg-BG" dirty="0" smtClean="0"/>
              <a:t>хеликс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4191000" y="6172200"/>
            <a:ext cx="685800" cy="5334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4191000" y="6172200"/>
            <a:ext cx="685800" cy="5334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162799" y="6250543"/>
            <a:ext cx="742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възел</a:t>
            </a:r>
            <a:endParaRPr lang="en-US" dirty="0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7162800" y="5715000"/>
            <a:ext cx="228600" cy="1588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7010400" y="5256212"/>
            <a:ext cx="228600" cy="1588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6943165" y="4494212"/>
            <a:ext cx="228600" cy="1588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705600" y="4157246"/>
            <a:ext cx="61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dirty="0" smtClean="0"/>
              <a:t>алфа</a:t>
            </a:r>
            <a:endParaRPr lang="en-US" sz="1600" dirty="0"/>
          </a:p>
        </p:txBody>
      </p:sp>
      <p:sp>
        <p:nvSpPr>
          <p:cNvPr id="57" name="TextBox 56"/>
          <p:cNvSpPr txBox="1"/>
          <p:nvPr/>
        </p:nvSpPr>
        <p:spPr>
          <a:xfrm>
            <a:off x="6781800" y="4919246"/>
            <a:ext cx="573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dirty="0" smtClean="0"/>
              <a:t>бета</a:t>
            </a:r>
            <a:endParaRPr lang="en-US" sz="1600" dirty="0"/>
          </a:p>
        </p:txBody>
      </p:sp>
      <p:sp>
        <p:nvSpPr>
          <p:cNvPr id="58" name="TextBox 57"/>
          <p:cNvSpPr txBox="1"/>
          <p:nvPr/>
        </p:nvSpPr>
        <p:spPr>
          <a:xfrm>
            <a:off x="6858000" y="5376446"/>
            <a:ext cx="61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dirty="0" smtClean="0"/>
              <a:t>алфа</a:t>
            </a:r>
            <a:endParaRPr lang="en-US" sz="1600" dirty="0"/>
          </a:p>
        </p:txBody>
      </p:sp>
      <p:cxnSp>
        <p:nvCxnSpPr>
          <p:cNvPr id="60" name="Straight Connector 59"/>
          <p:cNvCxnSpPr/>
          <p:nvPr/>
        </p:nvCxnSpPr>
        <p:spPr>
          <a:xfrm>
            <a:off x="7162800" y="4800600"/>
            <a:ext cx="1371600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7315200" y="5410200"/>
            <a:ext cx="1371600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1066800" y="533400"/>
            <a:ext cx="7010400" cy="6858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66800" y="556468"/>
            <a:ext cx="7010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 smtClean="0"/>
              <a:t>Рамачандран </a:t>
            </a:r>
            <a:r>
              <a:rPr lang="el-GR" b="1" dirty="0" smtClean="0"/>
              <a:t>φ</a:t>
            </a:r>
            <a:r>
              <a:rPr lang="bg-BG" b="1" dirty="0" smtClean="0"/>
              <a:t>,</a:t>
            </a:r>
            <a:r>
              <a:rPr lang="el-GR" b="1" dirty="0" smtClean="0"/>
              <a:t>ψ</a:t>
            </a:r>
            <a:r>
              <a:rPr lang="bg-BG" b="1" dirty="0" smtClean="0"/>
              <a:t>-</a:t>
            </a:r>
            <a:r>
              <a:rPr lang="bg-BG" dirty="0" smtClean="0"/>
              <a:t>к</a:t>
            </a:r>
            <a:r>
              <a:rPr lang="bg-BG" dirty="0" smtClean="0"/>
              <a:t>арта на </a:t>
            </a:r>
            <a:r>
              <a:rPr lang="en-US" b="1" dirty="0" err="1" smtClean="0">
                <a:solidFill>
                  <a:srgbClr val="FF0000"/>
                </a:solidFill>
              </a:rPr>
              <a:t>Cyclin</a:t>
            </a:r>
            <a:r>
              <a:rPr lang="en-US" b="1" dirty="0" smtClean="0">
                <a:solidFill>
                  <a:srgbClr val="FF0000"/>
                </a:solidFill>
              </a:rPr>
              <a:t>-dependent </a:t>
            </a:r>
            <a:r>
              <a:rPr lang="en-US" b="1" dirty="0" err="1" smtClean="0">
                <a:solidFill>
                  <a:srgbClr val="FF0000"/>
                </a:solidFill>
              </a:rPr>
              <a:t>kinase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4</a:t>
            </a:r>
            <a:r>
              <a:rPr lang="bg-BG" dirty="0" smtClean="0"/>
              <a:t> </a:t>
            </a:r>
            <a:r>
              <a:rPr lang="en-US" dirty="0" smtClean="0"/>
              <a:t>(CDK4) </a:t>
            </a:r>
          </a:p>
          <a:p>
            <a:pPr algn="ctr"/>
            <a:r>
              <a:rPr lang="bg-BG" dirty="0" smtClean="0"/>
              <a:t>Играе роля в регулацията на клетъчното деление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600200"/>
            <a:ext cx="771525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Rectangle 15"/>
          <p:cNvSpPr/>
          <p:nvPr/>
        </p:nvSpPr>
        <p:spPr>
          <a:xfrm>
            <a:off x="4543680" y="3092825"/>
            <a:ext cx="346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/>
              <a:t>φ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503416" y="4888468"/>
            <a:ext cx="354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/>
              <a:t>ψ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ectangle 11"/>
          <p:cNvSpPr/>
          <p:nvPr/>
        </p:nvSpPr>
        <p:spPr>
          <a:xfrm>
            <a:off x="1143000" y="156880"/>
            <a:ext cx="6781800" cy="6096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78860" y="263584"/>
            <a:ext cx="670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000" b="1" dirty="0" smtClean="0">
                <a:solidFill>
                  <a:srgbClr val="FF0000"/>
                </a:solidFill>
              </a:rPr>
              <a:t>Взаимодействия</a:t>
            </a:r>
            <a:r>
              <a:rPr lang="bg-BG" sz="2000" b="1" dirty="0" smtClean="0"/>
              <a:t> които стабилизират белтъчната молекула</a:t>
            </a:r>
          </a:p>
          <a:p>
            <a:endParaRPr lang="en-US" sz="2000" b="1" dirty="0"/>
          </a:p>
        </p:txBody>
      </p:sp>
      <p:pic>
        <p:nvPicPr>
          <p:cNvPr id="28680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20691" y="914400"/>
            <a:ext cx="5105400" cy="2808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96937" y="4625790"/>
            <a:ext cx="3371850" cy="192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4" name="Object 16"/>
          <p:cNvGraphicFramePr>
            <a:graphicFrameLocks noChangeAspect="1"/>
          </p:cNvGraphicFramePr>
          <p:nvPr/>
        </p:nvGraphicFramePr>
        <p:xfrm>
          <a:off x="838200" y="5103991"/>
          <a:ext cx="1033462" cy="268288"/>
        </p:xfrm>
        <a:graphic>
          <a:graphicData uri="http://schemas.openxmlformats.org/presentationml/2006/ole">
            <p:oleObj spid="_x0000_s28684" name="Equation" r:id="rId6" imgW="774360" imgH="177480" progId="Equation.3">
              <p:embed/>
            </p:oleObj>
          </a:graphicData>
        </a:graphic>
      </p:graphicFrame>
      <p:graphicFrame>
        <p:nvGraphicFramePr>
          <p:cNvPr id="35" name="Object 17"/>
          <p:cNvGraphicFramePr>
            <a:graphicFrameLocks noChangeAspect="1"/>
          </p:cNvGraphicFramePr>
          <p:nvPr/>
        </p:nvGraphicFramePr>
        <p:xfrm>
          <a:off x="1198879" y="5655616"/>
          <a:ext cx="642938" cy="268287"/>
        </p:xfrm>
        <a:graphic>
          <a:graphicData uri="http://schemas.openxmlformats.org/presentationml/2006/ole">
            <p:oleObj spid="_x0000_s28685" name="Equation" r:id="rId7" imgW="482400" imgH="177480" progId="Equation.3">
              <p:embed/>
            </p:oleObj>
          </a:graphicData>
        </a:graphic>
      </p:graphicFrame>
      <p:graphicFrame>
        <p:nvGraphicFramePr>
          <p:cNvPr id="36" name="Object 18"/>
          <p:cNvGraphicFramePr>
            <a:graphicFrameLocks noChangeAspect="1"/>
          </p:cNvGraphicFramePr>
          <p:nvPr/>
        </p:nvGraphicFramePr>
        <p:xfrm>
          <a:off x="1220025" y="6235025"/>
          <a:ext cx="642938" cy="268288"/>
        </p:xfrm>
        <a:graphic>
          <a:graphicData uri="http://schemas.openxmlformats.org/presentationml/2006/ole">
            <p:oleObj spid="_x0000_s28686" name="Equation" r:id="rId8" imgW="482400" imgH="177480" progId="Equation.3">
              <p:embed/>
            </p:oleObj>
          </a:graphicData>
        </a:graphic>
      </p:graphicFrame>
      <p:graphicFrame>
        <p:nvGraphicFramePr>
          <p:cNvPr id="37" name="Object 19"/>
          <p:cNvGraphicFramePr>
            <a:graphicFrameLocks noChangeAspect="1"/>
          </p:cNvGraphicFramePr>
          <p:nvPr/>
        </p:nvGraphicFramePr>
        <p:xfrm>
          <a:off x="2954337" y="5676951"/>
          <a:ext cx="1033462" cy="268288"/>
        </p:xfrm>
        <a:graphic>
          <a:graphicData uri="http://schemas.openxmlformats.org/presentationml/2006/ole">
            <p:oleObj spid="_x0000_s28687" name="Equation" r:id="rId9" imgW="774360" imgH="177480" progId="Equation.3">
              <p:embed/>
            </p:oleObj>
          </a:graphicData>
        </a:graphic>
      </p:graphicFrame>
      <p:graphicFrame>
        <p:nvGraphicFramePr>
          <p:cNvPr id="38" name="Object 21"/>
          <p:cNvGraphicFramePr>
            <a:graphicFrameLocks noChangeAspect="1"/>
          </p:cNvGraphicFramePr>
          <p:nvPr/>
        </p:nvGraphicFramePr>
        <p:xfrm>
          <a:off x="3716337" y="4878439"/>
          <a:ext cx="339725" cy="268287"/>
        </p:xfrm>
        <a:graphic>
          <a:graphicData uri="http://schemas.openxmlformats.org/presentationml/2006/ole">
            <p:oleObj spid="_x0000_s28688" name="Equation" r:id="rId10" imgW="253800" imgH="177480" progId="Equation.3">
              <p:embed/>
            </p:oleObj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1049337" y="4841637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dirty="0" smtClean="0">
                <a:solidFill>
                  <a:schemeClr val="accent6">
                    <a:lumMod val="75000"/>
                  </a:schemeClr>
                </a:solidFill>
              </a:rPr>
              <a:t>х</a:t>
            </a:r>
            <a:r>
              <a:rPr lang="bg-BG" sz="1600" b="1" dirty="0" smtClean="0">
                <a:solidFill>
                  <a:schemeClr val="accent6">
                    <a:lumMod val="75000"/>
                  </a:schemeClr>
                </a:solidFill>
              </a:rPr>
              <a:t>идроф.</a:t>
            </a:r>
            <a:endParaRPr lang="en-US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70949" y="5390503"/>
            <a:ext cx="1182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dirty="0" smtClean="0">
                <a:solidFill>
                  <a:schemeClr val="accent6">
                    <a:lumMod val="75000"/>
                  </a:schemeClr>
                </a:solidFill>
              </a:rPr>
              <a:t>водородни</a:t>
            </a:r>
            <a:endParaRPr lang="en-US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77937" y="5972671"/>
            <a:ext cx="5938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solidFill>
                  <a:schemeClr val="accent6">
                    <a:lumMod val="75000"/>
                  </a:schemeClr>
                </a:solidFill>
              </a:rPr>
              <a:t>VdW</a:t>
            </a:r>
            <a:endParaRPr lang="en-US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841659" y="5411839"/>
            <a:ext cx="14539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dirty="0" smtClean="0">
                <a:solidFill>
                  <a:schemeClr val="accent6">
                    <a:lumMod val="75000"/>
                  </a:schemeClr>
                </a:solidFill>
              </a:rPr>
              <a:t>конформации</a:t>
            </a:r>
            <a:endParaRPr lang="en-US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858891" y="838200"/>
            <a:ext cx="1687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dirty="0" smtClean="0">
                <a:solidFill>
                  <a:schemeClr val="accent6">
                    <a:lumMod val="75000"/>
                  </a:schemeClr>
                </a:solidFill>
              </a:rPr>
              <a:t>Водородни</a:t>
            </a:r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</a:rPr>
              <a:t> (H O)</a:t>
            </a:r>
            <a:endParaRPr lang="en-US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608434" y="3166646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dirty="0" smtClean="0">
                <a:solidFill>
                  <a:schemeClr val="accent6">
                    <a:lumMod val="75000"/>
                  </a:schemeClr>
                </a:solidFill>
              </a:rPr>
              <a:t>х</a:t>
            </a:r>
            <a:r>
              <a:rPr lang="bg-BG" sz="1600" b="1" dirty="0" smtClean="0">
                <a:solidFill>
                  <a:schemeClr val="accent6">
                    <a:lumMod val="75000"/>
                  </a:schemeClr>
                </a:solidFill>
              </a:rPr>
              <a:t>идроф.</a:t>
            </a:r>
            <a:endParaRPr lang="en-US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304109" y="1990165"/>
            <a:ext cx="593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chemeClr val="accent6">
                    <a:lumMod val="75000"/>
                  </a:schemeClr>
                </a:solidFill>
              </a:rPr>
              <a:t>VdW</a:t>
            </a:r>
            <a:endParaRPr 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983091" y="2938046"/>
            <a:ext cx="12469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dirty="0" smtClean="0">
                <a:solidFill>
                  <a:schemeClr val="accent6">
                    <a:lumMod val="75000"/>
                  </a:schemeClr>
                </a:solidFill>
              </a:rPr>
              <a:t>Водородни</a:t>
            </a:r>
          </a:p>
          <a:p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bg-BG" sz="1600" b="1" dirty="0" smtClean="0">
                <a:solidFill>
                  <a:schemeClr val="accent6">
                    <a:lumMod val="75000"/>
                  </a:schemeClr>
                </a:solidFill>
              </a:rPr>
              <a:t>алфа+вета</a:t>
            </a:r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en-US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rot="5400000">
            <a:off x="6249791" y="2780506"/>
            <a:ext cx="381000" cy="1588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44" idx="2"/>
          </p:cNvCxnSpPr>
          <p:nvPr/>
        </p:nvCxnSpPr>
        <p:spPr>
          <a:xfrm rot="5400000" flipH="1" flipV="1">
            <a:off x="3488081" y="1233365"/>
            <a:ext cx="271049" cy="157829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2858891" y="1143000"/>
            <a:ext cx="457200" cy="7620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3620891" y="3048000"/>
            <a:ext cx="228600" cy="15240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287891" y="1143000"/>
            <a:ext cx="747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b="1" dirty="0" smtClean="0">
                <a:solidFill>
                  <a:schemeClr val="accent6">
                    <a:lumMod val="75000"/>
                  </a:schemeClr>
                </a:solidFill>
              </a:rPr>
              <a:t>йонни</a:t>
            </a:r>
            <a:endParaRPr lang="en-US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67" name="Straight Arrow Connector 66"/>
          <p:cNvCxnSpPr/>
          <p:nvPr/>
        </p:nvCxnSpPr>
        <p:spPr>
          <a:xfrm rot="5400000" flipH="1" flipV="1">
            <a:off x="6325991" y="1485900"/>
            <a:ext cx="304800" cy="22860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078091" y="94129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6">
                    <a:lumMod val="75000"/>
                  </a:schemeClr>
                </a:solidFill>
              </a:rPr>
              <a:t>2</a:t>
            </a:r>
            <a:endParaRPr 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1" name="Picture 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876800" y="4453557"/>
            <a:ext cx="3352800" cy="224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2" name="Right Arrow 81"/>
          <p:cNvSpPr/>
          <p:nvPr/>
        </p:nvSpPr>
        <p:spPr>
          <a:xfrm rot="10800000">
            <a:off x="4312025" y="5450540"/>
            <a:ext cx="475131" cy="32273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5257800" y="3810000"/>
            <a:ext cx="2590800" cy="5334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b="1" dirty="0" smtClean="0">
                <a:solidFill>
                  <a:schemeClr val="tx1"/>
                </a:solidFill>
              </a:rPr>
              <a:t>Потенциална енергия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U-</a:t>
            </a:r>
            <a:r>
              <a:rPr lang="bg-BG" b="1" dirty="0" smtClean="0">
                <a:solidFill>
                  <a:schemeClr val="tx1"/>
                </a:solidFill>
              </a:rPr>
              <a:t>многомерна функция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685800" y="4191000"/>
            <a:ext cx="3733800" cy="304800"/>
          </a:xfrm>
          <a:prstGeom prst="rect">
            <a:avLst/>
          </a:prstGeom>
          <a:solidFill>
            <a:srgbClr val="C9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 smtClean="0">
                <a:solidFill>
                  <a:schemeClr val="tx1"/>
                </a:solidFill>
              </a:rPr>
              <a:t>Δ</a:t>
            </a:r>
            <a:r>
              <a:rPr lang="en-US" b="1" dirty="0" smtClean="0">
                <a:solidFill>
                  <a:schemeClr val="tx1"/>
                </a:solidFill>
              </a:rPr>
              <a:t>G=G(</a:t>
            </a:r>
            <a:r>
              <a:rPr lang="bg-BG" b="1" dirty="0" smtClean="0">
                <a:solidFill>
                  <a:schemeClr val="tx1"/>
                </a:solidFill>
              </a:rPr>
              <a:t>Нагънато</a:t>
            </a:r>
            <a:r>
              <a:rPr lang="en-US" b="1" dirty="0" smtClean="0">
                <a:solidFill>
                  <a:schemeClr val="tx1"/>
                </a:solidFill>
              </a:rPr>
              <a:t>)-G(</a:t>
            </a:r>
            <a:r>
              <a:rPr lang="bg-BG" b="1" dirty="0" smtClean="0">
                <a:solidFill>
                  <a:schemeClr val="tx1"/>
                </a:solidFill>
              </a:rPr>
              <a:t>Разгънато</a:t>
            </a:r>
            <a:r>
              <a:rPr lang="en-US" b="1" dirty="0" smtClean="0">
                <a:solidFill>
                  <a:schemeClr val="tx1"/>
                </a:solidFill>
              </a:rPr>
              <a:t>)</a:t>
            </a:r>
            <a:endParaRPr 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8192</TotalTime>
  <Words>602</Words>
  <Application>Microsoft Office PowerPoint</Application>
  <PresentationFormat>On-screen Show (4:3)</PresentationFormat>
  <Paragraphs>263</Paragraphs>
  <Slides>21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Office Theme</vt:lpstr>
      <vt:lpstr>Microsoft Equation 3.0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xxx</dc:creator>
  <cp:lastModifiedBy>xxx</cp:lastModifiedBy>
  <cp:revision>522</cp:revision>
  <dcterms:created xsi:type="dcterms:W3CDTF">2006-08-16T00:00:00Z</dcterms:created>
  <dcterms:modified xsi:type="dcterms:W3CDTF">2017-09-04T14:53:59Z</dcterms:modified>
</cp:coreProperties>
</file>